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</p:sldMasterIdLst>
  <p:notesMasterIdLst>
    <p:notesMasterId r:id="rId23"/>
  </p:notesMasterIdLst>
  <p:sldIdLst>
    <p:sldId id="256" r:id="rId4"/>
    <p:sldId id="270" r:id="rId5"/>
    <p:sldId id="274" r:id="rId6"/>
    <p:sldId id="273" r:id="rId7"/>
    <p:sldId id="271" r:id="rId8"/>
    <p:sldId id="275" r:id="rId9"/>
    <p:sldId id="276" r:id="rId10"/>
    <p:sldId id="292" r:id="rId11"/>
    <p:sldId id="286" r:id="rId12"/>
    <p:sldId id="288" r:id="rId13"/>
    <p:sldId id="285" r:id="rId14"/>
    <p:sldId id="289" r:id="rId15"/>
    <p:sldId id="293" r:id="rId16"/>
    <p:sldId id="280" r:id="rId17"/>
    <p:sldId id="283" r:id="rId18"/>
    <p:sldId id="290" r:id="rId19"/>
    <p:sldId id="277" r:id="rId20"/>
    <p:sldId id="282" r:id="rId21"/>
    <p:sldId id="284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T Sans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кс" initials="М" lastIdx="7" clrIdx="0">
    <p:extLst>
      <p:ext uri="{19B8F6BF-5375-455C-9EA6-DF929625EA0E}">
        <p15:presenceInfo xmlns:p15="http://schemas.microsoft.com/office/powerpoint/2012/main" userId="Макс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5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2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pk-0329\AppData\Local\Microsoft\Windows\INetCache\Content.Outlook\BCGFVCBF\&#1069;&#1082;&#1086;&#1085;&#1086;&#1084;&#1080;&#1095;&#1077;&#1089;&#1082;&#1072;&#1103;%20&#1101;&#1092;&#1092;&#1077;&#1082;&#1090;&#1080;&#1074;&#1085;&#1086;&#1089;&#1090;&#1100;%20&#1087;&#1088;&#1086;&#1077;&#1082;&#1090;&#1072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pk-0329\AppData\Local\Microsoft\Windows\INetCache\Content.Outlook\BCGFVCBF\&#1069;&#1082;&#1086;&#1085;&#1086;&#1084;&#1080;&#1095;&#1077;&#1089;&#1082;&#1072;&#1103;%20&#1101;&#1092;&#1092;&#1077;&#1082;&#1090;&#1080;&#1074;&#1085;&#1086;&#1089;&#1090;&#1100;%20&#1087;&#1088;&#1086;&#1077;&#1082;&#1090;&#1072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82051282051282E-2"/>
          <c:y val="2.7943931711191763E-2"/>
          <c:w val="0.97179487179487178"/>
          <c:h val="0.81607447167816516"/>
        </c:manualLayout>
      </c:layout>
      <c:bar3DChart>
        <c:barDir val="col"/>
        <c:grouping val="stacked"/>
        <c:varyColors val="0"/>
        <c:ser>
          <c:idx val="1"/>
          <c:order val="1"/>
          <c:tx>
            <c:strRef>
              <c:f>Лист1!$B$13</c:f>
              <c:strCache>
                <c:ptCount val="1"/>
                <c:pt idx="0">
                  <c:v>тн.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numRef>
              <c:f>Лист1!$C$12:$F$12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Лист1!$C$13:$F$13</c:f>
              <c:numCache>
                <c:formatCode>General</c:formatCode>
                <c:ptCount val="4"/>
                <c:pt idx="0">
                  <c:v>1</c:v>
                </c:pt>
                <c:pt idx="1">
                  <c:v>3.8</c:v>
                </c:pt>
                <c:pt idx="2">
                  <c:v>6.27</c:v>
                </c:pt>
                <c:pt idx="3">
                  <c:v>7.77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DF-4FB8-85C0-8EADB22DC7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2691008"/>
        <c:axId val="202685024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Лист1!$B$12</c15:sqref>
                        </c15:formulaRef>
                      </c:ext>
                    </c:extLst>
                    <c:strCache>
                      <c:ptCount val="1"/>
                      <c:pt idx="0">
                        <c:v>год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Лист1!$C$12:$F$12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Лист1!$C$12:$F$12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1-9EDF-4FB8-85C0-8EADB22DC732}"/>
                  </c:ext>
                </c:extLst>
              </c15:ser>
            </c15:filteredBarSeries>
          </c:ext>
        </c:extLst>
      </c:bar3DChart>
      <c:catAx>
        <c:axId val="20269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ubia" pitchFamily="50" charset="-52"/>
                <a:ea typeface="+mn-ea"/>
                <a:cs typeface="Gubia" pitchFamily="50" charset="-52"/>
              </a:defRPr>
            </a:pPr>
            <a:endParaRPr lang="ru-RU"/>
          </a:p>
        </c:txPr>
        <c:crossAx val="202685024"/>
        <c:crosses val="autoZero"/>
        <c:auto val="1"/>
        <c:lblAlgn val="ctr"/>
        <c:lblOffset val="100"/>
        <c:noMultiLvlLbl val="0"/>
      </c:catAx>
      <c:valAx>
        <c:axId val="202685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2691008"/>
        <c:crosses val="autoZero"/>
        <c:crossBetween val="between"/>
      </c:valAx>
      <c:spPr>
        <a:noFill/>
        <a:ln>
          <a:solidFill>
            <a:srgbClr val="FFFFFF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ubia" pitchFamily="50" charset="-52"/>
                <a:ea typeface="+mn-ea"/>
                <a:cs typeface="Gubia" pitchFamily="50" charset="-52"/>
              </a:defRPr>
            </a:pPr>
            <a:r>
              <a:rPr lang="ru-RU" sz="2000" b="1" dirty="0">
                <a:latin typeface="Gubia" pitchFamily="50" charset="-52"/>
                <a:cs typeface="Gubia" pitchFamily="50" charset="-52"/>
              </a:rPr>
              <a:t>Среднесписочная</a:t>
            </a:r>
            <a:r>
              <a:rPr lang="ru-RU" sz="2000" b="1" baseline="0" dirty="0">
                <a:latin typeface="Gubia" pitchFamily="50" charset="-52"/>
                <a:cs typeface="Gubia" pitchFamily="50" charset="-52"/>
              </a:rPr>
              <a:t> </a:t>
            </a:r>
            <a:r>
              <a:rPr lang="ru-RU" sz="2000" b="1" baseline="0" dirty="0" smtClean="0">
                <a:latin typeface="Gubia" pitchFamily="50" charset="-52"/>
                <a:cs typeface="Gubia" pitchFamily="50" charset="-52"/>
              </a:rPr>
              <a:t>численность, чел.</a:t>
            </a:r>
            <a:endParaRPr lang="ru-RU" sz="2000" b="1" dirty="0">
              <a:latin typeface="Gubia" pitchFamily="50" charset="-52"/>
              <a:cs typeface="Gubia" pitchFamily="50" charset="-5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3888888888888864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43B-41ED-8924-B54251DBC6D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5555555555555046E-3"/>
                  <c:y val="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43B-41ED-8924-B54251DBC6D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3333333333333332E-3"/>
                  <c:y val="5.0925925925925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43B-41ED-8924-B54251DBC6D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43B-41ED-8924-B54251DBC6D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0800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ubia" pitchFamily="50" charset="-52"/>
                    <a:ea typeface="+mn-ea"/>
                    <a:cs typeface="Gubia" pitchFamily="50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Лист1!$D$17:$G$17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Лист1!$D$18:$G$18</c:f>
              <c:numCache>
                <c:formatCode>General</c:formatCode>
                <c:ptCount val="4"/>
                <c:pt idx="0">
                  <c:v>126</c:v>
                </c:pt>
                <c:pt idx="1">
                  <c:v>245</c:v>
                </c:pt>
                <c:pt idx="2">
                  <c:v>302</c:v>
                </c:pt>
                <c:pt idx="3">
                  <c:v>326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43B-41ED-8924-B54251DBC6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692096"/>
        <c:axId val="202695904"/>
      </c:barChart>
      <c:catAx>
        <c:axId val="20269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ubia" pitchFamily="50" charset="-52"/>
                <a:ea typeface="+mn-ea"/>
                <a:cs typeface="Gubia" pitchFamily="50" charset="-52"/>
              </a:defRPr>
            </a:pPr>
            <a:endParaRPr lang="ru-RU"/>
          </a:p>
        </c:txPr>
        <c:crossAx val="202695904"/>
        <c:crosses val="autoZero"/>
        <c:auto val="1"/>
        <c:lblAlgn val="ctr"/>
        <c:lblOffset val="100"/>
        <c:noMultiLvlLbl val="0"/>
      </c:catAx>
      <c:valAx>
        <c:axId val="20269590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2692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ubia" pitchFamily="50" charset="-52"/>
                <a:ea typeface="+mn-ea"/>
                <a:cs typeface="Gubia" pitchFamily="50" charset="-52"/>
              </a:defRPr>
            </a:pPr>
            <a:r>
              <a:rPr lang="ru-RU" sz="1800" b="1" dirty="0">
                <a:latin typeface="Gubia" pitchFamily="50" charset="-52"/>
                <a:cs typeface="Gubia" pitchFamily="50" charset="-52"/>
              </a:rPr>
              <a:t>Выработка</a:t>
            </a:r>
            <a:r>
              <a:rPr lang="ru-RU" sz="1800" b="1" baseline="0" dirty="0">
                <a:latin typeface="Gubia" pitchFamily="50" charset="-52"/>
                <a:cs typeface="Gubia" pitchFamily="50" charset="-52"/>
              </a:rPr>
              <a:t> </a:t>
            </a:r>
            <a:r>
              <a:rPr lang="ru-RU" sz="1800" b="1" dirty="0">
                <a:latin typeface="Gubia" pitchFamily="50" charset="-52"/>
                <a:cs typeface="Gubia" pitchFamily="50" charset="-52"/>
              </a:rPr>
              <a:t>млн.</a:t>
            </a:r>
            <a:r>
              <a:rPr lang="ru-RU" sz="1800" b="1" baseline="0" dirty="0">
                <a:latin typeface="Gubia" pitchFamily="50" charset="-52"/>
                <a:cs typeface="Gubia" pitchFamily="50" charset="-52"/>
              </a:rPr>
              <a:t> </a:t>
            </a:r>
            <a:r>
              <a:rPr lang="ru-RU" sz="1800" b="1" dirty="0">
                <a:latin typeface="Gubia" pitchFamily="50" charset="-52"/>
                <a:cs typeface="Gubia" pitchFamily="50" charset="-52"/>
              </a:rPr>
              <a:t>руб. на человека в год</a:t>
            </a:r>
          </a:p>
        </c:rich>
      </c:tx>
      <c:layout>
        <c:manualLayout>
          <c:xMode val="edge"/>
          <c:yMode val="edge"/>
          <c:x val="0.10819444444444445"/>
          <c:y val="4.40194975628046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ubia" pitchFamily="50" charset="-52"/>
              <a:ea typeface="+mn-ea"/>
              <a:cs typeface="Gubia" pitchFamily="50" charset="-52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Лист1!$C$45</c:f>
              <c:strCache>
                <c:ptCount val="1"/>
                <c:pt idx="0">
                  <c:v>млн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ubia" pitchFamily="50" charset="-52"/>
                    <a:ea typeface="+mn-ea"/>
                    <a:cs typeface="Gubia" pitchFamily="50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Лист1!$D$44:$G$44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Лист1!$D$45:$G$45</c:f>
              <c:numCache>
                <c:formatCode>General</c:formatCode>
                <c:ptCount val="4"/>
                <c:pt idx="0">
                  <c:v>2.2999999999999998</c:v>
                </c:pt>
                <c:pt idx="1">
                  <c:v>4.0999999999999996</c:v>
                </c:pt>
                <c:pt idx="2">
                  <c:v>5.6</c:v>
                </c:pt>
                <c:pt idx="3">
                  <c:v>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D37-41E4-ACEE-34C3E3A706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683936"/>
        <c:axId val="202686112"/>
      </c:barChart>
      <c:catAx>
        <c:axId val="20268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ubia" pitchFamily="50" charset="-52"/>
                <a:ea typeface="+mn-ea"/>
                <a:cs typeface="Gubia" pitchFamily="50" charset="-52"/>
              </a:defRPr>
            </a:pPr>
            <a:endParaRPr lang="ru-RU"/>
          </a:p>
        </c:txPr>
        <c:crossAx val="202686112"/>
        <c:crosses val="autoZero"/>
        <c:auto val="1"/>
        <c:lblAlgn val="ctr"/>
        <c:lblOffset val="100"/>
        <c:noMultiLvlLbl val="0"/>
      </c:catAx>
      <c:valAx>
        <c:axId val="202686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2683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Увеличение</a:t>
            </a:r>
            <a:r>
              <a:rPr lang="ru-RU" sz="2000" baseline="0" dirty="0"/>
              <a:t> объема производства, кг./смена </a:t>
            </a:r>
            <a:endParaRPr lang="ru-RU" sz="20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'[Экономическая эффективность проекта.XLSX]График'!$B$3:$B$4</c:f>
              <c:strCache>
                <c:ptCount val="2"/>
                <c:pt idx="0">
                  <c:v>  Текущее состояние  (ТС)</c:v>
                </c:pt>
                <c:pt idx="1">
                  <c:v>  Целевое состояние (ЦС)</c:v>
                </c:pt>
              </c:strCache>
            </c:strRef>
          </c:cat>
          <c:val>
            <c:numRef>
              <c:f>'[Экономическая эффективность проекта.XLSX]График'!$C$3:$C$4</c:f>
              <c:numCache>
                <c:formatCode>#,##0</c:formatCode>
                <c:ptCount val="2"/>
                <c:pt idx="0">
                  <c:v>875.1757121212122</c:v>
                </c:pt>
                <c:pt idx="1">
                  <c:v>1440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2696448"/>
        <c:axId val="202695360"/>
      </c:barChart>
      <c:catAx>
        <c:axId val="20269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695360"/>
        <c:crosses val="autoZero"/>
        <c:auto val="1"/>
        <c:lblAlgn val="ctr"/>
        <c:lblOffset val="100"/>
        <c:noMultiLvlLbl val="0"/>
      </c:catAx>
      <c:valAx>
        <c:axId val="202695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696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Выработка на человека в смену, кг/см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'[Экономическая эффективность проекта.XLSX]График'!$B$3:$B$4</c:f>
              <c:strCache>
                <c:ptCount val="2"/>
                <c:pt idx="0">
                  <c:v>  Текущее состояние  (ТС)</c:v>
                </c:pt>
                <c:pt idx="1">
                  <c:v>  Целевое состояние (ЦС)</c:v>
                </c:pt>
              </c:strCache>
            </c:strRef>
          </c:cat>
          <c:val>
            <c:numRef>
              <c:f>'[Экономическая эффективность проекта.XLSX]График'!$F$3:$F$4</c:f>
              <c:numCache>
                <c:formatCode>#,##0</c:formatCode>
                <c:ptCount val="2"/>
                <c:pt idx="0">
                  <c:v>213.45749076127129</c:v>
                </c:pt>
                <c:pt idx="1">
                  <c:v>369.23076923076923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2689920"/>
        <c:axId val="202692640"/>
      </c:barChart>
      <c:catAx>
        <c:axId val="20268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692640"/>
        <c:crosses val="autoZero"/>
        <c:auto val="1"/>
        <c:lblAlgn val="ctr"/>
        <c:lblOffset val="100"/>
        <c:noMultiLvlLbl val="0"/>
      </c:catAx>
      <c:valAx>
        <c:axId val="20269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68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10T10:41:39.184" idx="1">
    <p:pos x="10" y="10"/>
    <p:text>Наложение названия на ФИО директора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10T10:42:14.521" idx="2">
    <p:pos x="10" y="10"/>
    <p:text>Темпы роста чего?</p:text>
    <p:extLst>
      <p:ext uri="{C676402C-5697-4E1C-873F-D02D1690AC5C}">
        <p15:threadingInfo xmlns:p15="http://schemas.microsoft.com/office/powerpoint/2012/main" timeZoneBias="-180"/>
      </p:ext>
    </p:extLst>
  </p:cm>
  <p:cm authorId="1" dt="2020-02-10T10:42:29.921" idx="3">
    <p:pos x="106" y="106"/>
    <p:text>Цифры подписать по темпу роста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10T10:45:17.714" idx="5">
    <p:pos x="10" y="10"/>
    <p:text>Название не полностью видно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10T10:45:58.124" idx="6">
    <p:pos x="9362" y="1929"/>
    <p:text>Текст не одинаковый, нужны ли подчёркивания?</p:text>
    <p:extLst>
      <p:ext uri="{C676402C-5697-4E1C-873F-D02D1690AC5C}">
        <p15:threadingInfo xmlns:p15="http://schemas.microsoft.com/office/powerpoint/2012/main" timeZoneBias="-180"/>
      </p:ext>
    </p:extLst>
  </p:cm>
  <p:cm authorId="1" dt="2020-02-10T10:46:41.156" idx="7">
    <p:pos x="10" y="10"/>
    <p:text>Название слайда отсутствует.</p:text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8592E8-026E-4585-A2DA-F502DFCC7FCE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E6A777B3-16E1-4914-9506-86E127DFCA4C}">
      <dgm:prSet custT="1"/>
      <dgm:spPr/>
      <dgm:t>
        <a:bodyPr/>
        <a:lstStyle/>
        <a:p>
          <a:pPr rtl="0"/>
          <a:r>
            <a:rPr lang="ru-RU" sz="2000" b="1" dirty="0" smtClean="0"/>
            <a:t>Займы до 300 млн. руб. на 5 лет под 1% годовых</a:t>
          </a:r>
          <a:endParaRPr lang="ru-RU" sz="2000" dirty="0"/>
        </a:p>
      </dgm:t>
    </dgm:pt>
    <dgm:pt modelId="{6DD3721C-EB95-4B29-8841-ADC688C3DECF}" type="parTrans" cxnId="{84F9A620-BB3B-4537-A96E-5A35CAFF6FB8}">
      <dgm:prSet/>
      <dgm:spPr/>
      <dgm:t>
        <a:bodyPr/>
        <a:lstStyle/>
        <a:p>
          <a:endParaRPr lang="ru-RU" sz="2000"/>
        </a:p>
      </dgm:t>
    </dgm:pt>
    <dgm:pt modelId="{5F05E020-1DDA-4C21-9ECC-B23D1D525B8B}" type="sibTrans" cxnId="{84F9A620-BB3B-4537-A96E-5A35CAFF6FB8}">
      <dgm:prSet/>
      <dgm:spPr/>
      <dgm:t>
        <a:bodyPr/>
        <a:lstStyle/>
        <a:p>
          <a:endParaRPr lang="ru-RU" sz="2000"/>
        </a:p>
      </dgm:t>
    </dgm:pt>
    <dgm:pt modelId="{2B991981-824A-4B9B-94A4-FCB503AC2107}">
      <dgm:prSet custT="1"/>
      <dgm:spPr/>
      <dgm:t>
        <a:bodyPr/>
        <a:lstStyle/>
        <a:p>
          <a:pPr rtl="0"/>
          <a:r>
            <a:rPr lang="ru-RU" sz="2000" b="1" dirty="0" smtClean="0"/>
            <a:t>Субсидирование процентных ставок для предприятий-участников нацпроекта</a:t>
          </a:r>
          <a:endParaRPr lang="ru-RU" sz="2000" dirty="0"/>
        </a:p>
      </dgm:t>
    </dgm:pt>
    <dgm:pt modelId="{A2B9775C-BF59-4D06-92C7-D1AD7A4D1817}" type="parTrans" cxnId="{AB0B5A10-37FD-47BD-A12F-9EB1D618F733}">
      <dgm:prSet/>
      <dgm:spPr/>
      <dgm:t>
        <a:bodyPr/>
        <a:lstStyle/>
        <a:p>
          <a:endParaRPr lang="ru-RU" sz="2000"/>
        </a:p>
      </dgm:t>
    </dgm:pt>
    <dgm:pt modelId="{E662F92F-53C8-4BBD-B524-D93961BDF800}" type="sibTrans" cxnId="{AB0B5A10-37FD-47BD-A12F-9EB1D618F733}">
      <dgm:prSet/>
      <dgm:spPr/>
      <dgm:t>
        <a:bodyPr/>
        <a:lstStyle/>
        <a:p>
          <a:endParaRPr lang="ru-RU" sz="2000"/>
        </a:p>
      </dgm:t>
    </dgm:pt>
    <dgm:pt modelId="{538BA153-37B0-45D3-82AD-FD72F3F1F35F}">
      <dgm:prSet custT="1"/>
      <dgm:spPr/>
      <dgm:t>
        <a:bodyPr/>
        <a:lstStyle/>
        <a:p>
          <a:pPr rtl="0"/>
          <a:r>
            <a:rPr lang="ru-RU" sz="2000" b="1" dirty="0" smtClean="0"/>
            <a:t>Акселератор по поддержке экспорта</a:t>
          </a:r>
          <a:endParaRPr lang="ru-RU" sz="2000" dirty="0"/>
        </a:p>
      </dgm:t>
    </dgm:pt>
    <dgm:pt modelId="{327B97AB-FFAC-4125-992D-513159AC4C27}" type="parTrans" cxnId="{D9C40BE9-6243-4AB9-9672-57A7DDAA35E2}">
      <dgm:prSet/>
      <dgm:spPr/>
      <dgm:t>
        <a:bodyPr/>
        <a:lstStyle/>
        <a:p>
          <a:endParaRPr lang="ru-RU" sz="2000"/>
        </a:p>
      </dgm:t>
    </dgm:pt>
    <dgm:pt modelId="{8B4D1FF5-0EBC-426B-BDCF-2DACFAA81455}" type="sibTrans" cxnId="{D9C40BE9-6243-4AB9-9672-57A7DDAA35E2}">
      <dgm:prSet/>
      <dgm:spPr/>
      <dgm:t>
        <a:bodyPr/>
        <a:lstStyle/>
        <a:p>
          <a:endParaRPr lang="ru-RU" sz="2000"/>
        </a:p>
      </dgm:t>
    </dgm:pt>
    <dgm:pt modelId="{4A07E742-8C86-416A-A3F4-E657722AC541}">
      <dgm:prSet custT="1"/>
      <dgm:spPr/>
      <dgm:t>
        <a:bodyPr/>
        <a:lstStyle/>
        <a:p>
          <a:pPr rtl="0"/>
          <a:r>
            <a:rPr lang="ru-RU" sz="2000" b="1" dirty="0" smtClean="0"/>
            <a:t>Обучение персонала предприятий инструментам бережливого производства на практике. Внедрение инструментов 5 </a:t>
          </a:r>
          <a:r>
            <a:rPr lang="en-US" sz="2000" b="1" dirty="0" smtClean="0"/>
            <a:t>C</a:t>
          </a:r>
          <a:endParaRPr lang="ru-RU" sz="2000" dirty="0"/>
        </a:p>
      </dgm:t>
    </dgm:pt>
    <dgm:pt modelId="{8F67B8FB-9BBD-4FF4-B617-69BD5FFEDFBB}" type="parTrans" cxnId="{0A4A2788-28B8-4D65-BA8E-51559BE3872C}">
      <dgm:prSet/>
      <dgm:spPr/>
      <dgm:t>
        <a:bodyPr/>
        <a:lstStyle/>
        <a:p>
          <a:endParaRPr lang="ru-RU" sz="2000"/>
        </a:p>
      </dgm:t>
    </dgm:pt>
    <dgm:pt modelId="{E51AE051-3865-40EA-9857-7EBCA4A08D2C}" type="sibTrans" cxnId="{0A4A2788-28B8-4D65-BA8E-51559BE3872C}">
      <dgm:prSet/>
      <dgm:spPr/>
      <dgm:t>
        <a:bodyPr/>
        <a:lstStyle/>
        <a:p>
          <a:endParaRPr lang="ru-RU" sz="2000"/>
        </a:p>
      </dgm:t>
    </dgm:pt>
    <dgm:pt modelId="{ED139691-6DA4-44E1-9E43-F65DE0C9F5FD}">
      <dgm:prSet custT="1"/>
      <dgm:spPr/>
      <dgm:t>
        <a:bodyPr/>
        <a:lstStyle/>
        <a:p>
          <a:pPr rtl="0"/>
          <a:r>
            <a:rPr lang="ru-RU" sz="2000" b="1" dirty="0" smtClean="0"/>
            <a:t>Внедрение методик проектной работы</a:t>
          </a:r>
          <a:endParaRPr lang="ru-RU" sz="2000" dirty="0"/>
        </a:p>
      </dgm:t>
    </dgm:pt>
    <dgm:pt modelId="{68AE60A0-BAC8-4B24-A9CE-8842C6C5B6A3}" type="parTrans" cxnId="{207FD6EE-F7C2-4912-B423-117E7D6772C8}">
      <dgm:prSet/>
      <dgm:spPr/>
      <dgm:t>
        <a:bodyPr/>
        <a:lstStyle/>
        <a:p>
          <a:endParaRPr lang="ru-RU" sz="2000"/>
        </a:p>
      </dgm:t>
    </dgm:pt>
    <dgm:pt modelId="{6F5F5B36-189A-4F9D-BB81-0E298F6AC81A}" type="sibTrans" cxnId="{207FD6EE-F7C2-4912-B423-117E7D6772C8}">
      <dgm:prSet/>
      <dgm:spPr/>
      <dgm:t>
        <a:bodyPr/>
        <a:lstStyle/>
        <a:p>
          <a:endParaRPr lang="ru-RU" sz="2000"/>
        </a:p>
      </dgm:t>
    </dgm:pt>
    <dgm:pt modelId="{3534D8F9-E7DA-4E82-BE5A-F356F5B1159A}">
      <dgm:prSet custT="1"/>
      <dgm:spPr/>
      <dgm:t>
        <a:bodyPr/>
        <a:lstStyle/>
        <a:p>
          <a:pPr rtl="0"/>
          <a:r>
            <a:rPr lang="ru-RU" sz="2000" b="1" dirty="0" smtClean="0"/>
            <a:t>Субсидирование обучения персонала. Обучение управленческого звена в программе «Лидеры производительности». </a:t>
          </a:r>
          <a:endParaRPr lang="ru-RU" sz="2000" dirty="0"/>
        </a:p>
      </dgm:t>
    </dgm:pt>
    <dgm:pt modelId="{11037E1A-B2B0-4D9B-A793-B320664A3DB2}" type="parTrans" cxnId="{6590B8BF-CBC8-487E-9AB4-869FA4A5A4FE}">
      <dgm:prSet/>
      <dgm:spPr/>
      <dgm:t>
        <a:bodyPr/>
        <a:lstStyle/>
        <a:p>
          <a:endParaRPr lang="ru-RU" sz="2000"/>
        </a:p>
      </dgm:t>
    </dgm:pt>
    <dgm:pt modelId="{093A2C35-F8DA-423A-9FF6-95CF7D414C80}" type="sibTrans" cxnId="{6590B8BF-CBC8-487E-9AB4-869FA4A5A4FE}">
      <dgm:prSet/>
      <dgm:spPr/>
      <dgm:t>
        <a:bodyPr/>
        <a:lstStyle/>
        <a:p>
          <a:endParaRPr lang="ru-RU" sz="2000"/>
        </a:p>
      </dgm:t>
    </dgm:pt>
    <dgm:pt modelId="{71154A0D-2EBA-4769-9D67-B0D761C54F30}">
      <dgm:prSet custT="1"/>
      <dgm:spPr/>
      <dgm:t>
        <a:bodyPr/>
        <a:lstStyle/>
        <a:p>
          <a:pPr rtl="0"/>
          <a:r>
            <a:rPr lang="ru-RU" sz="2000" b="1" dirty="0" smtClean="0"/>
            <a:t>Международное сотрудничество и организация стажировок</a:t>
          </a:r>
          <a:endParaRPr lang="ru-RU" sz="2000" dirty="0"/>
        </a:p>
      </dgm:t>
    </dgm:pt>
    <dgm:pt modelId="{BFE1EE00-8FB3-41F7-BCDF-16185A678BBB}" type="parTrans" cxnId="{FC82B91D-6C98-455C-89AD-6CF6DFB92353}">
      <dgm:prSet/>
      <dgm:spPr/>
      <dgm:t>
        <a:bodyPr/>
        <a:lstStyle/>
        <a:p>
          <a:endParaRPr lang="ru-RU" sz="2000"/>
        </a:p>
      </dgm:t>
    </dgm:pt>
    <dgm:pt modelId="{0F11658C-4A3D-47D7-A0DD-30E9ACCD3F4F}" type="sibTrans" cxnId="{FC82B91D-6C98-455C-89AD-6CF6DFB92353}">
      <dgm:prSet/>
      <dgm:spPr/>
      <dgm:t>
        <a:bodyPr/>
        <a:lstStyle/>
        <a:p>
          <a:endParaRPr lang="ru-RU" sz="2000"/>
        </a:p>
      </dgm:t>
    </dgm:pt>
    <dgm:pt modelId="{9B2ECCB5-8AD9-40D9-B5DC-69DC7B1FE4C9}" type="pres">
      <dgm:prSet presAssocID="{6A8592E8-026E-4585-A2DA-F502DFCC7FC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D66243A-E6D9-4EEC-BFFF-2C4DD2F964A5}" type="pres">
      <dgm:prSet presAssocID="{6A8592E8-026E-4585-A2DA-F502DFCC7FCE}" presName="Name1" presStyleCnt="0"/>
      <dgm:spPr/>
    </dgm:pt>
    <dgm:pt modelId="{EDAB0B82-23EC-42CE-BCC7-5CB0E8F96068}" type="pres">
      <dgm:prSet presAssocID="{6A8592E8-026E-4585-A2DA-F502DFCC7FCE}" presName="cycle" presStyleCnt="0"/>
      <dgm:spPr/>
    </dgm:pt>
    <dgm:pt modelId="{E5AE101D-A6EB-4BA5-B0C6-6B94C5D244B9}" type="pres">
      <dgm:prSet presAssocID="{6A8592E8-026E-4585-A2DA-F502DFCC7FCE}" presName="srcNode" presStyleLbl="node1" presStyleIdx="0" presStyleCnt="7"/>
      <dgm:spPr/>
    </dgm:pt>
    <dgm:pt modelId="{4FAE84D3-E450-41BE-B85D-38C0B7F2441E}" type="pres">
      <dgm:prSet presAssocID="{6A8592E8-026E-4585-A2DA-F502DFCC7FCE}" presName="conn" presStyleLbl="parChTrans1D2" presStyleIdx="0" presStyleCnt="1"/>
      <dgm:spPr/>
      <dgm:t>
        <a:bodyPr/>
        <a:lstStyle/>
        <a:p>
          <a:endParaRPr lang="ru-RU"/>
        </a:p>
      </dgm:t>
    </dgm:pt>
    <dgm:pt modelId="{3B18FE47-B115-487A-880B-C2CDF870C5FC}" type="pres">
      <dgm:prSet presAssocID="{6A8592E8-026E-4585-A2DA-F502DFCC7FCE}" presName="extraNode" presStyleLbl="node1" presStyleIdx="0" presStyleCnt="7"/>
      <dgm:spPr/>
    </dgm:pt>
    <dgm:pt modelId="{B518AAA2-CAB4-46A7-875C-56CFB72F2B2B}" type="pres">
      <dgm:prSet presAssocID="{6A8592E8-026E-4585-A2DA-F502DFCC7FCE}" presName="dstNode" presStyleLbl="node1" presStyleIdx="0" presStyleCnt="7"/>
      <dgm:spPr/>
    </dgm:pt>
    <dgm:pt modelId="{64A48AAB-BBBD-4537-8E16-98C429D64878}" type="pres">
      <dgm:prSet presAssocID="{E6A777B3-16E1-4914-9506-86E127DFCA4C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9D01A8-B058-41AB-9C0C-5A838E099804}" type="pres">
      <dgm:prSet presAssocID="{E6A777B3-16E1-4914-9506-86E127DFCA4C}" presName="accent_1" presStyleCnt="0"/>
      <dgm:spPr/>
    </dgm:pt>
    <dgm:pt modelId="{CAB5F8AE-FD4B-419D-9F6B-9E39D92E93A8}" type="pres">
      <dgm:prSet presAssocID="{E6A777B3-16E1-4914-9506-86E127DFCA4C}" presName="accentRepeatNode" presStyleLbl="solidFgAcc1" presStyleIdx="0" presStyleCnt="7"/>
      <dgm:spPr/>
    </dgm:pt>
    <dgm:pt modelId="{ADEA2F50-9C1B-440B-A7DA-3C22EE13AB6C}" type="pres">
      <dgm:prSet presAssocID="{2B991981-824A-4B9B-94A4-FCB503AC210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4465DC-21AE-49AE-88ED-5BB72B4AEF73}" type="pres">
      <dgm:prSet presAssocID="{2B991981-824A-4B9B-94A4-FCB503AC2107}" presName="accent_2" presStyleCnt="0"/>
      <dgm:spPr/>
    </dgm:pt>
    <dgm:pt modelId="{CC84059D-D121-47A1-A65C-878E95819B36}" type="pres">
      <dgm:prSet presAssocID="{2B991981-824A-4B9B-94A4-FCB503AC2107}" presName="accentRepeatNode" presStyleLbl="solidFgAcc1" presStyleIdx="1" presStyleCnt="7"/>
      <dgm:spPr/>
    </dgm:pt>
    <dgm:pt modelId="{15D57DB9-BA41-4F95-9EFD-23D220EF1CB9}" type="pres">
      <dgm:prSet presAssocID="{538BA153-37B0-45D3-82AD-FD72F3F1F35F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A2CF8-1BD3-4AC8-B965-4ACC7973E1E9}" type="pres">
      <dgm:prSet presAssocID="{538BA153-37B0-45D3-82AD-FD72F3F1F35F}" presName="accent_3" presStyleCnt="0"/>
      <dgm:spPr/>
    </dgm:pt>
    <dgm:pt modelId="{ED8ADF57-E0BC-488B-B1AD-8E9A6EF6D8A8}" type="pres">
      <dgm:prSet presAssocID="{538BA153-37B0-45D3-82AD-FD72F3F1F35F}" presName="accentRepeatNode" presStyleLbl="solidFgAcc1" presStyleIdx="2" presStyleCnt="7"/>
      <dgm:spPr>
        <a:solidFill>
          <a:srgbClr val="00B050"/>
        </a:solidFill>
      </dgm:spPr>
    </dgm:pt>
    <dgm:pt modelId="{396389D7-AF8B-423B-8D80-FC67D756EB8D}" type="pres">
      <dgm:prSet presAssocID="{4A07E742-8C86-416A-A3F4-E657722AC541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50D63D-59BD-4A25-A5FC-2D969DF97104}" type="pres">
      <dgm:prSet presAssocID="{4A07E742-8C86-416A-A3F4-E657722AC541}" presName="accent_4" presStyleCnt="0"/>
      <dgm:spPr/>
    </dgm:pt>
    <dgm:pt modelId="{C2124E12-8C7F-48F4-BB55-8CD02F536FCE}" type="pres">
      <dgm:prSet presAssocID="{4A07E742-8C86-416A-A3F4-E657722AC541}" presName="accentRepeatNode" presStyleLbl="solidFgAcc1" presStyleIdx="3" presStyleCnt="7"/>
      <dgm:spPr>
        <a:solidFill>
          <a:srgbClr val="00B050"/>
        </a:solidFill>
      </dgm:spPr>
    </dgm:pt>
    <dgm:pt modelId="{92D292C2-BE6F-4055-BFA7-9CC6750AE7E6}" type="pres">
      <dgm:prSet presAssocID="{ED139691-6DA4-44E1-9E43-F65DE0C9F5FD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1616B-2AFB-478A-90B8-CE0E3AB74CB7}" type="pres">
      <dgm:prSet presAssocID="{ED139691-6DA4-44E1-9E43-F65DE0C9F5FD}" presName="accent_5" presStyleCnt="0"/>
      <dgm:spPr/>
    </dgm:pt>
    <dgm:pt modelId="{FF3C7502-874A-452F-AF98-EDA862DED601}" type="pres">
      <dgm:prSet presAssocID="{ED139691-6DA4-44E1-9E43-F65DE0C9F5FD}" presName="accentRepeatNode" presStyleLbl="solidFgAcc1" presStyleIdx="4" presStyleCnt="7"/>
      <dgm:spPr>
        <a:solidFill>
          <a:srgbClr val="00B050"/>
        </a:solidFill>
      </dgm:spPr>
    </dgm:pt>
    <dgm:pt modelId="{B9FB0992-D9E5-47ED-A234-C2CF2995A0BD}" type="pres">
      <dgm:prSet presAssocID="{3534D8F9-E7DA-4E82-BE5A-F356F5B1159A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82BBCA-BC23-432D-B860-488269EDBCAF}" type="pres">
      <dgm:prSet presAssocID="{3534D8F9-E7DA-4E82-BE5A-F356F5B1159A}" presName="accent_6" presStyleCnt="0"/>
      <dgm:spPr/>
    </dgm:pt>
    <dgm:pt modelId="{F2F811C6-F0E9-475C-94B6-B8305D3B1B89}" type="pres">
      <dgm:prSet presAssocID="{3534D8F9-E7DA-4E82-BE5A-F356F5B1159A}" presName="accentRepeatNode" presStyleLbl="solidFgAcc1" presStyleIdx="5" presStyleCnt="7"/>
      <dgm:spPr>
        <a:solidFill>
          <a:srgbClr val="00B050"/>
        </a:solidFill>
      </dgm:spPr>
    </dgm:pt>
    <dgm:pt modelId="{AF70A2E9-408F-4830-AEFB-B94B8DE72933}" type="pres">
      <dgm:prSet presAssocID="{71154A0D-2EBA-4769-9D67-B0D761C54F30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EC151-F78D-4674-9B66-DE300BB9862A}" type="pres">
      <dgm:prSet presAssocID="{71154A0D-2EBA-4769-9D67-B0D761C54F30}" presName="accent_7" presStyleCnt="0"/>
      <dgm:spPr/>
    </dgm:pt>
    <dgm:pt modelId="{288157AD-0B38-4A1D-AA2C-DEC6FBEB4D70}" type="pres">
      <dgm:prSet presAssocID="{71154A0D-2EBA-4769-9D67-B0D761C54F30}" presName="accentRepeatNode" presStyleLbl="solidFgAcc1" presStyleIdx="6" presStyleCnt="7"/>
      <dgm:spPr>
        <a:solidFill>
          <a:srgbClr val="00B050"/>
        </a:solidFill>
      </dgm:spPr>
    </dgm:pt>
  </dgm:ptLst>
  <dgm:cxnLst>
    <dgm:cxn modelId="{207FD6EE-F7C2-4912-B423-117E7D6772C8}" srcId="{6A8592E8-026E-4585-A2DA-F502DFCC7FCE}" destId="{ED139691-6DA4-44E1-9E43-F65DE0C9F5FD}" srcOrd="4" destOrd="0" parTransId="{68AE60A0-BAC8-4B24-A9CE-8842C6C5B6A3}" sibTransId="{6F5F5B36-189A-4F9D-BB81-0E298F6AC81A}"/>
    <dgm:cxn modelId="{3C553E7A-F8D5-4FD2-BF07-C4DEB79ACEFC}" type="presOf" srcId="{71154A0D-2EBA-4769-9D67-B0D761C54F30}" destId="{AF70A2E9-408F-4830-AEFB-B94B8DE72933}" srcOrd="0" destOrd="0" presId="urn:microsoft.com/office/officeart/2008/layout/VerticalCurvedList"/>
    <dgm:cxn modelId="{90AD282F-D37B-4C22-B9DD-B2B35A6CB8E9}" type="presOf" srcId="{2B991981-824A-4B9B-94A4-FCB503AC2107}" destId="{ADEA2F50-9C1B-440B-A7DA-3C22EE13AB6C}" srcOrd="0" destOrd="0" presId="urn:microsoft.com/office/officeart/2008/layout/VerticalCurvedList"/>
    <dgm:cxn modelId="{FC82B91D-6C98-455C-89AD-6CF6DFB92353}" srcId="{6A8592E8-026E-4585-A2DA-F502DFCC7FCE}" destId="{71154A0D-2EBA-4769-9D67-B0D761C54F30}" srcOrd="6" destOrd="0" parTransId="{BFE1EE00-8FB3-41F7-BCDF-16185A678BBB}" sibTransId="{0F11658C-4A3D-47D7-A0DD-30E9ACCD3F4F}"/>
    <dgm:cxn modelId="{CC0BDBCF-1B09-44FB-83CA-7C8B632DAF93}" type="presOf" srcId="{6A8592E8-026E-4585-A2DA-F502DFCC7FCE}" destId="{9B2ECCB5-8AD9-40D9-B5DC-69DC7B1FE4C9}" srcOrd="0" destOrd="0" presId="urn:microsoft.com/office/officeart/2008/layout/VerticalCurvedList"/>
    <dgm:cxn modelId="{0A4A2788-28B8-4D65-BA8E-51559BE3872C}" srcId="{6A8592E8-026E-4585-A2DA-F502DFCC7FCE}" destId="{4A07E742-8C86-416A-A3F4-E657722AC541}" srcOrd="3" destOrd="0" parTransId="{8F67B8FB-9BBD-4FF4-B617-69BD5FFEDFBB}" sibTransId="{E51AE051-3865-40EA-9857-7EBCA4A08D2C}"/>
    <dgm:cxn modelId="{4C8CA0DC-32F1-43C4-8874-F55461233780}" type="presOf" srcId="{E6A777B3-16E1-4914-9506-86E127DFCA4C}" destId="{64A48AAB-BBBD-4537-8E16-98C429D64878}" srcOrd="0" destOrd="0" presId="urn:microsoft.com/office/officeart/2008/layout/VerticalCurvedList"/>
    <dgm:cxn modelId="{FE3FA0FF-5DA0-43AD-8153-D3F52581825B}" type="presOf" srcId="{538BA153-37B0-45D3-82AD-FD72F3F1F35F}" destId="{15D57DB9-BA41-4F95-9EFD-23D220EF1CB9}" srcOrd="0" destOrd="0" presId="urn:microsoft.com/office/officeart/2008/layout/VerticalCurvedList"/>
    <dgm:cxn modelId="{DB2EC4FF-F645-4C5E-ABE7-A5E81092BAAE}" type="presOf" srcId="{3534D8F9-E7DA-4E82-BE5A-F356F5B1159A}" destId="{B9FB0992-D9E5-47ED-A234-C2CF2995A0BD}" srcOrd="0" destOrd="0" presId="urn:microsoft.com/office/officeart/2008/layout/VerticalCurvedList"/>
    <dgm:cxn modelId="{84F9A620-BB3B-4537-A96E-5A35CAFF6FB8}" srcId="{6A8592E8-026E-4585-A2DA-F502DFCC7FCE}" destId="{E6A777B3-16E1-4914-9506-86E127DFCA4C}" srcOrd="0" destOrd="0" parTransId="{6DD3721C-EB95-4B29-8841-ADC688C3DECF}" sibTransId="{5F05E020-1DDA-4C21-9ECC-B23D1D525B8B}"/>
    <dgm:cxn modelId="{6B3E4CF8-F195-4BD9-99E1-76A5C90FFB11}" type="presOf" srcId="{5F05E020-1DDA-4C21-9ECC-B23D1D525B8B}" destId="{4FAE84D3-E450-41BE-B85D-38C0B7F2441E}" srcOrd="0" destOrd="0" presId="urn:microsoft.com/office/officeart/2008/layout/VerticalCurvedList"/>
    <dgm:cxn modelId="{C161B422-1890-47C9-920C-4ADE58D457F4}" type="presOf" srcId="{ED139691-6DA4-44E1-9E43-F65DE0C9F5FD}" destId="{92D292C2-BE6F-4055-BFA7-9CC6750AE7E6}" srcOrd="0" destOrd="0" presId="urn:microsoft.com/office/officeart/2008/layout/VerticalCurvedList"/>
    <dgm:cxn modelId="{D9C40BE9-6243-4AB9-9672-57A7DDAA35E2}" srcId="{6A8592E8-026E-4585-A2DA-F502DFCC7FCE}" destId="{538BA153-37B0-45D3-82AD-FD72F3F1F35F}" srcOrd="2" destOrd="0" parTransId="{327B97AB-FFAC-4125-992D-513159AC4C27}" sibTransId="{8B4D1FF5-0EBC-426B-BDCF-2DACFAA81455}"/>
    <dgm:cxn modelId="{6590B8BF-CBC8-487E-9AB4-869FA4A5A4FE}" srcId="{6A8592E8-026E-4585-A2DA-F502DFCC7FCE}" destId="{3534D8F9-E7DA-4E82-BE5A-F356F5B1159A}" srcOrd="5" destOrd="0" parTransId="{11037E1A-B2B0-4D9B-A793-B320664A3DB2}" sibTransId="{093A2C35-F8DA-423A-9FF6-95CF7D414C80}"/>
    <dgm:cxn modelId="{AB0B5A10-37FD-47BD-A12F-9EB1D618F733}" srcId="{6A8592E8-026E-4585-A2DA-F502DFCC7FCE}" destId="{2B991981-824A-4B9B-94A4-FCB503AC2107}" srcOrd="1" destOrd="0" parTransId="{A2B9775C-BF59-4D06-92C7-D1AD7A4D1817}" sibTransId="{E662F92F-53C8-4BBD-B524-D93961BDF800}"/>
    <dgm:cxn modelId="{430FFA51-56C1-43E0-803B-A486B323E5CC}" type="presOf" srcId="{4A07E742-8C86-416A-A3F4-E657722AC541}" destId="{396389D7-AF8B-423B-8D80-FC67D756EB8D}" srcOrd="0" destOrd="0" presId="urn:microsoft.com/office/officeart/2008/layout/VerticalCurvedList"/>
    <dgm:cxn modelId="{91E9F154-12B9-463C-B4E8-53061DEFDD88}" type="presParOf" srcId="{9B2ECCB5-8AD9-40D9-B5DC-69DC7B1FE4C9}" destId="{1D66243A-E6D9-4EEC-BFFF-2C4DD2F964A5}" srcOrd="0" destOrd="0" presId="urn:microsoft.com/office/officeart/2008/layout/VerticalCurvedList"/>
    <dgm:cxn modelId="{AF4285F1-3E03-4DDF-A027-1345937C20B0}" type="presParOf" srcId="{1D66243A-E6D9-4EEC-BFFF-2C4DD2F964A5}" destId="{EDAB0B82-23EC-42CE-BCC7-5CB0E8F96068}" srcOrd="0" destOrd="0" presId="urn:microsoft.com/office/officeart/2008/layout/VerticalCurvedList"/>
    <dgm:cxn modelId="{D48B36DF-1F2C-4560-A9D3-70FF8AAD7378}" type="presParOf" srcId="{EDAB0B82-23EC-42CE-BCC7-5CB0E8F96068}" destId="{E5AE101D-A6EB-4BA5-B0C6-6B94C5D244B9}" srcOrd="0" destOrd="0" presId="urn:microsoft.com/office/officeart/2008/layout/VerticalCurvedList"/>
    <dgm:cxn modelId="{667C53D2-DF1F-439A-94E5-802C402985CE}" type="presParOf" srcId="{EDAB0B82-23EC-42CE-BCC7-5CB0E8F96068}" destId="{4FAE84D3-E450-41BE-B85D-38C0B7F2441E}" srcOrd="1" destOrd="0" presId="urn:microsoft.com/office/officeart/2008/layout/VerticalCurvedList"/>
    <dgm:cxn modelId="{3DE33382-1BBC-463C-B2E5-B8C4B0208ADB}" type="presParOf" srcId="{EDAB0B82-23EC-42CE-BCC7-5CB0E8F96068}" destId="{3B18FE47-B115-487A-880B-C2CDF870C5FC}" srcOrd="2" destOrd="0" presId="urn:microsoft.com/office/officeart/2008/layout/VerticalCurvedList"/>
    <dgm:cxn modelId="{6FF9DC6B-C653-45F8-9D9B-C31E71D4A310}" type="presParOf" srcId="{EDAB0B82-23EC-42CE-BCC7-5CB0E8F96068}" destId="{B518AAA2-CAB4-46A7-875C-56CFB72F2B2B}" srcOrd="3" destOrd="0" presId="urn:microsoft.com/office/officeart/2008/layout/VerticalCurvedList"/>
    <dgm:cxn modelId="{7BDF48A2-8441-4338-B60A-0CC00275C164}" type="presParOf" srcId="{1D66243A-E6D9-4EEC-BFFF-2C4DD2F964A5}" destId="{64A48AAB-BBBD-4537-8E16-98C429D64878}" srcOrd="1" destOrd="0" presId="urn:microsoft.com/office/officeart/2008/layout/VerticalCurvedList"/>
    <dgm:cxn modelId="{188BF234-ACB1-414A-89C0-A9ABD2E241EB}" type="presParOf" srcId="{1D66243A-E6D9-4EEC-BFFF-2C4DD2F964A5}" destId="{039D01A8-B058-41AB-9C0C-5A838E099804}" srcOrd="2" destOrd="0" presId="urn:microsoft.com/office/officeart/2008/layout/VerticalCurvedList"/>
    <dgm:cxn modelId="{A06F8BAC-0F1C-4DE4-9B26-8B029F50B218}" type="presParOf" srcId="{039D01A8-B058-41AB-9C0C-5A838E099804}" destId="{CAB5F8AE-FD4B-419D-9F6B-9E39D92E93A8}" srcOrd="0" destOrd="0" presId="urn:microsoft.com/office/officeart/2008/layout/VerticalCurvedList"/>
    <dgm:cxn modelId="{330364BB-6C20-4121-8C66-8A5FFEAC2BE5}" type="presParOf" srcId="{1D66243A-E6D9-4EEC-BFFF-2C4DD2F964A5}" destId="{ADEA2F50-9C1B-440B-A7DA-3C22EE13AB6C}" srcOrd="3" destOrd="0" presId="urn:microsoft.com/office/officeart/2008/layout/VerticalCurvedList"/>
    <dgm:cxn modelId="{E0DC41CE-9D0E-40C0-BA6A-AE38CCDA0079}" type="presParOf" srcId="{1D66243A-E6D9-4EEC-BFFF-2C4DD2F964A5}" destId="{294465DC-21AE-49AE-88ED-5BB72B4AEF73}" srcOrd="4" destOrd="0" presId="urn:microsoft.com/office/officeart/2008/layout/VerticalCurvedList"/>
    <dgm:cxn modelId="{F55BF3CE-FF18-48D6-A150-CC846A0A8522}" type="presParOf" srcId="{294465DC-21AE-49AE-88ED-5BB72B4AEF73}" destId="{CC84059D-D121-47A1-A65C-878E95819B36}" srcOrd="0" destOrd="0" presId="urn:microsoft.com/office/officeart/2008/layout/VerticalCurvedList"/>
    <dgm:cxn modelId="{6AF2314F-4D14-4F6C-BEBC-289DF6246632}" type="presParOf" srcId="{1D66243A-E6D9-4EEC-BFFF-2C4DD2F964A5}" destId="{15D57DB9-BA41-4F95-9EFD-23D220EF1CB9}" srcOrd="5" destOrd="0" presId="urn:microsoft.com/office/officeart/2008/layout/VerticalCurvedList"/>
    <dgm:cxn modelId="{DC474C15-0D75-446F-876E-A75069B9562E}" type="presParOf" srcId="{1D66243A-E6D9-4EEC-BFFF-2C4DD2F964A5}" destId="{E06A2CF8-1BD3-4AC8-B965-4ACC7973E1E9}" srcOrd="6" destOrd="0" presId="urn:microsoft.com/office/officeart/2008/layout/VerticalCurvedList"/>
    <dgm:cxn modelId="{CCCDA872-5C3E-40B9-BF23-934A35F1C12C}" type="presParOf" srcId="{E06A2CF8-1BD3-4AC8-B965-4ACC7973E1E9}" destId="{ED8ADF57-E0BC-488B-B1AD-8E9A6EF6D8A8}" srcOrd="0" destOrd="0" presId="urn:microsoft.com/office/officeart/2008/layout/VerticalCurvedList"/>
    <dgm:cxn modelId="{9E89F863-CF18-4A59-BB9C-E1267FBB835D}" type="presParOf" srcId="{1D66243A-E6D9-4EEC-BFFF-2C4DD2F964A5}" destId="{396389D7-AF8B-423B-8D80-FC67D756EB8D}" srcOrd="7" destOrd="0" presId="urn:microsoft.com/office/officeart/2008/layout/VerticalCurvedList"/>
    <dgm:cxn modelId="{4843830B-D12E-4A44-842C-89B2FDDD8E5D}" type="presParOf" srcId="{1D66243A-E6D9-4EEC-BFFF-2C4DD2F964A5}" destId="{0050D63D-59BD-4A25-A5FC-2D969DF97104}" srcOrd="8" destOrd="0" presId="urn:microsoft.com/office/officeart/2008/layout/VerticalCurvedList"/>
    <dgm:cxn modelId="{F34E5B72-1A1E-48CF-A634-3037F79B7523}" type="presParOf" srcId="{0050D63D-59BD-4A25-A5FC-2D969DF97104}" destId="{C2124E12-8C7F-48F4-BB55-8CD02F536FCE}" srcOrd="0" destOrd="0" presId="urn:microsoft.com/office/officeart/2008/layout/VerticalCurvedList"/>
    <dgm:cxn modelId="{2339AA14-84AF-4892-B39B-295E7EC9F3F9}" type="presParOf" srcId="{1D66243A-E6D9-4EEC-BFFF-2C4DD2F964A5}" destId="{92D292C2-BE6F-4055-BFA7-9CC6750AE7E6}" srcOrd="9" destOrd="0" presId="urn:microsoft.com/office/officeart/2008/layout/VerticalCurvedList"/>
    <dgm:cxn modelId="{E193668B-6728-48F7-A6B7-D4B5E70933F3}" type="presParOf" srcId="{1D66243A-E6D9-4EEC-BFFF-2C4DD2F964A5}" destId="{DC71616B-2AFB-478A-90B8-CE0E3AB74CB7}" srcOrd="10" destOrd="0" presId="urn:microsoft.com/office/officeart/2008/layout/VerticalCurvedList"/>
    <dgm:cxn modelId="{E6B6C19A-5142-4FF3-BAA2-FCBB43873517}" type="presParOf" srcId="{DC71616B-2AFB-478A-90B8-CE0E3AB74CB7}" destId="{FF3C7502-874A-452F-AF98-EDA862DED601}" srcOrd="0" destOrd="0" presId="urn:microsoft.com/office/officeart/2008/layout/VerticalCurvedList"/>
    <dgm:cxn modelId="{138676AD-6040-4A20-8445-A9CCD9772A8A}" type="presParOf" srcId="{1D66243A-E6D9-4EEC-BFFF-2C4DD2F964A5}" destId="{B9FB0992-D9E5-47ED-A234-C2CF2995A0BD}" srcOrd="11" destOrd="0" presId="urn:microsoft.com/office/officeart/2008/layout/VerticalCurvedList"/>
    <dgm:cxn modelId="{B67A31B1-9CFD-426F-AF11-6313D6CF9278}" type="presParOf" srcId="{1D66243A-E6D9-4EEC-BFFF-2C4DD2F964A5}" destId="{5582BBCA-BC23-432D-B860-488269EDBCAF}" srcOrd="12" destOrd="0" presId="urn:microsoft.com/office/officeart/2008/layout/VerticalCurvedList"/>
    <dgm:cxn modelId="{58542EC0-F387-4E73-B4B9-68D53FDAD684}" type="presParOf" srcId="{5582BBCA-BC23-432D-B860-488269EDBCAF}" destId="{F2F811C6-F0E9-475C-94B6-B8305D3B1B89}" srcOrd="0" destOrd="0" presId="urn:microsoft.com/office/officeart/2008/layout/VerticalCurvedList"/>
    <dgm:cxn modelId="{349CBCB5-6A8B-434C-B718-2F69D031DA3C}" type="presParOf" srcId="{1D66243A-E6D9-4EEC-BFFF-2C4DD2F964A5}" destId="{AF70A2E9-408F-4830-AEFB-B94B8DE72933}" srcOrd="13" destOrd="0" presId="urn:microsoft.com/office/officeart/2008/layout/VerticalCurvedList"/>
    <dgm:cxn modelId="{46336CDD-2158-443F-AF34-17D239506B42}" type="presParOf" srcId="{1D66243A-E6D9-4EEC-BFFF-2C4DD2F964A5}" destId="{983EC151-F78D-4674-9B66-DE300BB9862A}" srcOrd="14" destOrd="0" presId="urn:microsoft.com/office/officeart/2008/layout/VerticalCurvedList"/>
    <dgm:cxn modelId="{48AC7F17-CD20-4503-BE26-6424C1EB697F}" type="presParOf" srcId="{983EC151-F78D-4674-9B66-DE300BB9862A}" destId="{288157AD-0B38-4A1D-AA2C-DEC6FBEB4D7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E84D3-E450-41BE-B85D-38C0B7F2441E}">
      <dsp:nvSpPr>
        <dsp:cNvPr id="0" name=""/>
        <dsp:cNvSpPr/>
      </dsp:nvSpPr>
      <dsp:spPr>
        <a:xfrm>
          <a:off x="-7989989" y="-1221896"/>
          <a:ext cx="9516449" cy="9516449"/>
        </a:xfrm>
        <a:prstGeom prst="blockArc">
          <a:avLst>
            <a:gd name="adj1" fmla="val 18900000"/>
            <a:gd name="adj2" fmla="val 2700000"/>
            <a:gd name="adj3" fmla="val 227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A48AAB-BBBD-4537-8E16-98C429D64878}">
      <dsp:nvSpPr>
        <dsp:cNvPr id="0" name=""/>
        <dsp:cNvSpPr/>
      </dsp:nvSpPr>
      <dsp:spPr>
        <a:xfrm>
          <a:off x="496146" y="321522"/>
          <a:ext cx="9637149" cy="642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193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Займы до 300 млн. руб. на 5 лет под 1% годовых</a:t>
          </a:r>
          <a:endParaRPr lang="ru-RU" sz="2000" kern="1200" dirty="0"/>
        </a:p>
      </dsp:txBody>
      <dsp:txXfrm>
        <a:off x="496146" y="321522"/>
        <a:ext cx="9637149" cy="642762"/>
      </dsp:txXfrm>
    </dsp:sp>
    <dsp:sp modelId="{CAB5F8AE-FD4B-419D-9F6B-9E39D92E93A8}">
      <dsp:nvSpPr>
        <dsp:cNvPr id="0" name=""/>
        <dsp:cNvSpPr/>
      </dsp:nvSpPr>
      <dsp:spPr>
        <a:xfrm>
          <a:off x="94419" y="241177"/>
          <a:ext cx="803453" cy="8034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A2F50-9C1B-440B-A7DA-3C22EE13AB6C}">
      <dsp:nvSpPr>
        <dsp:cNvPr id="0" name=""/>
        <dsp:cNvSpPr/>
      </dsp:nvSpPr>
      <dsp:spPr>
        <a:xfrm>
          <a:off x="1078226" y="1286233"/>
          <a:ext cx="9055069" cy="642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193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Субсидирование процентных ставок для предприятий-участников нацпроекта</a:t>
          </a:r>
          <a:endParaRPr lang="ru-RU" sz="2000" kern="1200" dirty="0"/>
        </a:p>
      </dsp:txBody>
      <dsp:txXfrm>
        <a:off x="1078226" y="1286233"/>
        <a:ext cx="9055069" cy="642762"/>
      </dsp:txXfrm>
    </dsp:sp>
    <dsp:sp modelId="{CC84059D-D121-47A1-A65C-878E95819B36}">
      <dsp:nvSpPr>
        <dsp:cNvPr id="0" name=""/>
        <dsp:cNvSpPr/>
      </dsp:nvSpPr>
      <dsp:spPr>
        <a:xfrm>
          <a:off x="676499" y="1205887"/>
          <a:ext cx="803453" cy="8034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D57DB9-BA41-4F95-9EFD-23D220EF1CB9}">
      <dsp:nvSpPr>
        <dsp:cNvPr id="0" name=""/>
        <dsp:cNvSpPr/>
      </dsp:nvSpPr>
      <dsp:spPr>
        <a:xfrm>
          <a:off x="1397203" y="2250236"/>
          <a:ext cx="8736092" cy="642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193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Акселератор по поддержке экспорта</a:t>
          </a:r>
          <a:endParaRPr lang="ru-RU" sz="2000" kern="1200" dirty="0"/>
        </a:p>
      </dsp:txBody>
      <dsp:txXfrm>
        <a:off x="1397203" y="2250236"/>
        <a:ext cx="8736092" cy="642762"/>
      </dsp:txXfrm>
    </dsp:sp>
    <dsp:sp modelId="{ED8ADF57-E0BC-488B-B1AD-8E9A6EF6D8A8}">
      <dsp:nvSpPr>
        <dsp:cNvPr id="0" name=""/>
        <dsp:cNvSpPr/>
      </dsp:nvSpPr>
      <dsp:spPr>
        <a:xfrm>
          <a:off x="995476" y="2169890"/>
          <a:ext cx="803453" cy="803453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389D7-AF8B-423B-8D80-FC67D756EB8D}">
      <dsp:nvSpPr>
        <dsp:cNvPr id="0" name=""/>
        <dsp:cNvSpPr/>
      </dsp:nvSpPr>
      <dsp:spPr>
        <a:xfrm>
          <a:off x="1499049" y="3214946"/>
          <a:ext cx="8634246" cy="642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193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Обучение персонала предприятий инструментам бережливого производства на практике. Внедрение инструментов 5 </a:t>
          </a:r>
          <a:r>
            <a:rPr lang="en-US" sz="2000" b="1" kern="1200" dirty="0" smtClean="0"/>
            <a:t>C</a:t>
          </a:r>
          <a:endParaRPr lang="ru-RU" sz="2000" kern="1200" dirty="0"/>
        </a:p>
      </dsp:txBody>
      <dsp:txXfrm>
        <a:off x="1499049" y="3214946"/>
        <a:ext cx="8634246" cy="642762"/>
      </dsp:txXfrm>
    </dsp:sp>
    <dsp:sp modelId="{C2124E12-8C7F-48F4-BB55-8CD02F536FCE}">
      <dsp:nvSpPr>
        <dsp:cNvPr id="0" name=""/>
        <dsp:cNvSpPr/>
      </dsp:nvSpPr>
      <dsp:spPr>
        <a:xfrm>
          <a:off x="1097322" y="3134601"/>
          <a:ext cx="803453" cy="803453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292C2-BE6F-4055-BFA7-9CC6750AE7E6}">
      <dsp:nvSpPr>
        <dsp:cNvPr id="0" name=""/>
        <dsp:cNvSpPr/>
      </dsp:nvSpPr>
      <dsp:spPr>
        <a:xfrm>
          <a:off x="1397203" y="4179656"/>
          <a:ext cx="8736092" cy="642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193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Внедрение методик проектной работы</a:t>
          </a:r>
          <a:endParaRPr lang="ru-RU" sz="2000" kern="1200" dirty="0"/>
        </a:p>
      </dsp:txBody>
      <dsp:txXfrm>
        <a:off x="1397203" y="4179656"/>
        <a:ext cx="8736092" cy="642762"/>
      </dsp:txXfrm>
    </dsp:sp>
    <dsp:sp modelId="{FF3C7502-874A-452F-AF98-EDA862DED601}">
      <dsp:nvSpPr>
        <dsp:cNvPr id="0" name=""/>
        <dsp:cNvSpPr/>
      </dsp:nvSpPr>
      <dsp:spPr>
        <a:xfrm>
          <a:off x="995476" y="4099311"/>
          <a:ext cx="803453" cy="803453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FB0992-D9E5-47ED-A234-C2CF2995A0BD}">
      <dsp:nvSpPr>
        <dsp:cNvPr id="0" name=""/>
        <dsp:cNvSpPr/>
      </dsp:nvSpPr>
      <dsp:spPr>
        <a:xfrm>
          <a:off x="1078226" y="5143659"/>
          <a:ext cx="9055069" cy="642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193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Субсидирование обучения персонала. Обучение управленческого звена в программе «Лидеры производительности». </a:t>
          </a:r>
          <a:endParaRPr lang="ru-RU" sz="2000" kern="1200" dirty="0"/>
        </a:p>
      </dsp:txBody>
      <dsp:txXfrm>
        <a:off x="1078226" y="5143659"/>
        <a:ext cx="9055069" cy="642762"/>
      </dsp:txXfrm>
    </dsp:sp>
    <dsp:sp modelId="{F2F811C6-F0E9-475C-94B6-B8305D3B1B89}">
      <dsp:nvSpPr>
        <dsp:cNvPr id="0" name=""/>
        <dsp:cNvSpPr/>
      </dsp:nvSpPr>
      <dsp:spPr>
        <a:xfrm>
          <a:off x="676499" y="5063314"/>
          <a:ext cx="803453" cy="803453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0A2E9-408F-4830-AEFB-B94B8DE72933}">
      <dsp:nvSpPr>
        <dsp:cNvPr id="0" name=""/>
        <dsp:cNvSpPr/>
      </dsp:nvSpPr>
      <dsp:spPr>
        <a:xfrm>
          <a:off x="496146" y="6108370"/>
          <a:ext cx="9637149" cy="642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193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Международное сотрудничество и организация стажировок</a:t>
          </a:r>
          <a:endParaRPr lang="ru-RU" sz="2000" kern="1200" dirty="0"/>
        </a:p>
      </dsp:txBody>
      <dsp:txXfrm>
        <a:off x="496146" y="6108370"/>
        <a:ext cx="9637149" cy="642762"/>
      </dsp:txXfrm>
    </dsp:sp>
    <dsp:sp modelId="{288157AD-0B38-4A1D-AA2C-DEC6FBEB4D70}">
      <dsp:nvSpPr>
        <dsp:cNvPr id="0" name=""/>
        <dsp:cNvSpPr/>
      </dsp:nvSpPr>
      <dsp:spPr>
        <a:xfrm>
          <a:off x="94419" y="6028024"/>
          <a:ext cx="803453" cy="803453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0.31298</cdr:x>
      <cdr:y>0.5</cdr:y>
    </cdr:from>
    <cdr:to>
      <cdr:x>0.51721</cdr:x>
      <cdr:y>0.6335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18827" y="1905112"/>
          <a:ext cx="1774105" cy="508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800" b="1" dirty="0">
              <a:solidFill>
                <a:srgbClr val="FFFF00"/>
              </a:solidFill>
              <a:latin typeface="Gubia" pitchFamily="50" charset="-52"/>
              <a:cs typeface="Gubia" pitchFamily="50" charset="-52"/>
            </a:rPr>
            <a:t>+ 380%</a:t>
          </a:r>
        </a:p>
      </cdr:txBody>
    </cdr:sp>
  </cdr:relSizeAnchor>
  <cdr:relSizeAnchor xmlns:cdr="http://schemas.openxmlformats.org/drawingml/2006/chartDrawing">
    <cdr:from>
      <cdr:x>0.53851</cdr:x>
      <cdr:y>0.29211</cdr:y>
    </cdr:from>
    <cdr:to>
      <cdr:x>0.6592</cdr:x>
      <cdr:y>0.45255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677914" y="1113006"/>
          <a:ext cx="1048410" cy="6113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800" b="1" dirty="0">
              <a:solidFill>
                <a:srgbClr val="FFFF00"/>
              </a:solidFill>
              <a:latin typeface="Gubia" pitchFamily="50" charset="-52"/>
              <a:cs typeface="Gubia" pitchFamily="50" charset="-52"/>
            </a:rPr>
            <a:t>+65%</a:t>
          </a:r>
        </a:p>
      </cdr:txBody>
    </cdr:sp>
  </cdr:relSizeAnchor>
  <cdr:relSizeAnchor xmlns:cdr="http://schemas.openxmlformats.org/drawingml/2006/chartDrawing">
    <cdr:from>
      <cdr:x>0.74026</cdr:x>
      <cdr:y>0.14783</cdr:y>
    </cdr:from>
    <cdr:to>
      <cdr:x>0.9261</cdr:x>
      <cdr:y>0.33062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430514" y="563274"/>
          <a:ext cx="1614355" cy="6964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800" b="1" dirty="0">
              <a:solidFill>
                <a:srgbClr val="FFFF00"/>
              </a:solidFill>
              <a:latin typeface="Gubia" pitchFamily="50" charset="-52"/>
              <a:cs typeface="Gubia" pitchFamily="50" charset="-52"/>
            </a:rPr>
            <a:t>+24%</a:t>
          </a:r>
        </a:p>
      </cdr:txBody>
    </cdr:sp>
  </cdr:relSizeAnchor>
  <cdr:relSizeAnchor xmlns:cdr="http://schemas.openxmlformats.org/drawingml/2006/chartDrawing">
    <cdr:from>
      <cdr:x>0.15524</cdr:x>
      <cdr:y>0.57148</cdr:y>
    </cdr:from>
    <cdr:to>
      <cdr:x>0.31173</cdr:x>
      <cdr:y>0.69722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348527" y="2177448"/>
          <a:ext cx="1359414" cy="4791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Gubia" pitchFamily="50" charset="-52"/>
              <a:cs typeface="Gubia" pitchFamily="50" charset="-52"/>
            </a:rPr>
            <a:t>285</a:t>
          </a:r>
          <a:endParaRPr lang="ru-RU" sz="2400" b="1" dirty="0">
            <a:latin typeface="Gubia" pitchFamily="50" charset="-52"/>
            <a:cs typeface="Gubia" pitchFamily="50" charset="-52"/>
          </a:endParaRPr>
        </a:p>
      </cdr:txBody>
    </cdr:sp>
  </cdr:relSizeAnchor>
  <cdr:relSizeAnchor xmlns:cdr="http://schemas.openxmlformats.org/drawingml/2006/chartDrawing">
    <cdr:from>
      <cdr:x>0.34781</cdr:x>
      <cdr:y>0.31509</cdr:y>
    </cdr:from>
    <cdr:to>
      <cdr:x>0.50991</cdr:x>
      <cdr:y>0.44084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021328" y="1200565"/>
          <a:ext cx="1408171" cy="4791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Gubia" pitchFamily="50" charset="-52"/>
              <a:cs typeface="Gubia" pitchFamily="50" charset="-52"/>
            </a:rPr>
            <a:t>1010</a:t>
          </a:r>
          <a:endParaRPr lang="ru-RU" sz="2400" b="1" dirty="0">
            <a:latin typeface="Gubia" pitchFamily="50" charset="-52"/>
            <a:cs typeface="Gubia" pitchFamily="50" charset="-52"/>
          </a:endParaRPr>
        </a:p>
      </cdr:txBody>
    </cdr:sp>
  </cdr:relSizeAnchor>
  <cdr:relSizeAnchor xmlns:cdr="http://schemas.openxmlformats.org/drawingml/2006/chartDrawing">
    <cdr:from>
      <cdr:x>0.54418</cdr:x>
      <cdr:y>0.12184</cdr:y>
    </cdr:from>
    <cdr:to>
      <cdr:x>0.72316</cdr:x>
      <cdr:y>0.29526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727145" y="464243"/>
          <a:ext cx="1554829" cy="6607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Gubia" pitchFamily="50" charset="-52"/>
              <a:cs typeface="Gubia" pitchFamily="50" charset="-52"/>
            </a:rPr>
            <a:t>1705</a:t>
          </a:r>
          <a:endParaRPr lang="ru-RU" sz="2400" b="1" dirty="0">
            <a:latin typeface="Gubia" pitchFamily="50" charset="-52"/>
            <a:cs typeface="Gubia" pitchFamily="50" charset="-52"/>
          </a:endParaRPr>
        </a:p>
      </cdr:txBody>
    </cdr:sp>
  </cdr:relSizeAnchor>
  <cdr:relSizeAnchor xmlns:cdr="http://schemas.openxmlformats.org/drawingml/2006/chartDrawing">
    <cdr:from>
      <cdr:x>0.73974</cdr:x>
      <cdr:y>0</cdr:y>
    </cdr:from>
    <cdr:to>
      <cdr:x>0.97809</cdr:x>
      <cdr:y>0.2315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6425937" y="-3438301"/>
          <a:ext cx="2070498" cy="8820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tIns="0" bIns="0" rtlCol="0" anchor="t" anchorCtr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Gubia" pitchFamily="50" charset="-52"/>
              <a:cs typeface="Gubia" pitchFamily="50" charset="-52"/>
            </a:rPr>
            <a:t>2147</a:t>
          </a:r>
          <a:endParaRPr lang="ru-RU" sz="3200" b="1" dirty="0">
            <a:latin typeface="Gubia" pitchFamily="50" charset="-52"/>
            <a:cs typeface="Gubia" pitchFamily="50" charset="-52"/>
          </a:endParaRPr>
        </a:p>
        <a:p xmlns:a="http://schemas.openxmlformats.org/drawingml/2006/main">
          <a:endParaRPr lang="ru-RU" sz="3200" b="1" dirty="0">
            <a:latin typeface="Gubia" pitchFamily="50" charset="-52"/>
            <a:cs typeface="Gubia" pitchFamily="50" charset="-52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555240-B368-4C15-8474-5BF2973EADF6}" type="datetimeFigureOut">
              <a:rPr lang="ru-RU" smtClean="0"/>
              <a:t>12.02.2020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1585B-950E-499A-8100-B5FFD550FC8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055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85B-950E-499A-8100-B5FFD550FC8A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695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85B-950E-499A-8100-B5FFD550FC8A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999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85B-950E-499A-8100-B5FFD550FC8A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760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07" name="Google Shape;60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695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85B-950E-499A-8100-B5FFD550FC8A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80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85B-950E-499A-8100-B5FFD550FC8A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814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85B-950E-499A-8100-B5FFD550FC8A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1872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85B-950E-499A-8100-B5FFD550FC8A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313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85B-950E-499A-8100-B5FFD550FC8A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024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85B-950E-499A-8100-B5FFD550FC8A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5234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85B-950E-499A-8100-B5FFD550FC8A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237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85B-950E-499A-8100-B5FFD550FC8A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427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85B-950E-499A-8100-B5FFD550FC8A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295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85B-950E-499A-8100-B5FFD550FC8A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795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85B-950E-499A-8100-B5FFD550FC8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241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85B-950E-499A-8100-B5FFD550FC8A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6610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5" name="Google Shape;2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43905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6" name="Google Shape;3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9400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" type="blank">
  <p:cSld name="Пустой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89" name="Google Shape;89;p18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</p:spTree>
    <p:extLst>
      <p:ext uri="{BB962C8B-B14F-4D97-AF65-F5344CB8AC3E}">
        <p14:creationId xmlns:p14="http://schemas.microsoft.com/office/powerpoint/2010/main" val="1118443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7"/>
          <p:cNvSpPr txBox="1"/>
          <p:nvPr/>
        </p:nvSpPr>
        <p:spPr>
          <a:xfrm>
            <a:off x="17228626" y="55884"/>
            <a:ext cx="602580" cy="18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buClr>
                <a:srgbClr val="000000"/>
              </a:buClr>
              <a:buSzPts val="800"/>
              <a:buFont typeface="Arial"/>
              <a:buNone/>
            </a:pPr>
            <a:endParaRPr sz="16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7"/>
          <p:cNvSpPr txBox="1">
            <a:spLocks noGrp="1"/>
          </p:cNvSpPr>
          <p:nvPr>
            <p:ph type="ctrTitle"/>
          </p:nvPr>
        </p:nvSpPr>
        <p:spPr>
          <a:xfrm>
            <a:off x="4101438" y="4366184"/>
            <a:ext cx="10072168" cy="154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47"/>
          <p:cNvSpPr txBox="1">
            <a:spLocks noGrp="1"/>
          </p:cNvSpPr>
          <p:nvPr>
            <p:ph type="subTitle" idx="1"/>
          </p:nvPr>
        </p:nvSpPr>
        <p:spPr>
          <a:xfrm>
            <a:off x="4101438" y="5918553"/>
            <a:ext cx="10072168" cy="84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749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</p:spTree>
    <p:extLst>
      <p:ext uri="{BB962C8B-B14F-4D97-AF65-F5344CB8AC3E}">
        <p14:creationId xmlns:p14="http://schemas.microsoft.com/office/powerpoint/2010/main" val="2121404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">
  <p:cSld name="1_Заголовок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0" descr="D:\ФЦК\преза\обложка-1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833894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0"/>
          <p:cNvSpPr txBox="1">
            <a:spLocks noGrp="1"/>
          </p:cNvSpPr>
          <p:nvPr>
            <p:ph type="ctrTitle"/>
          </p:nvPr>
        </p:nvSpPr>
        <p:spPr>
          <a:xfrm>
            <a:off x="1049318" y="2822103"/>
            <a:ext cx="9156328" cy="3061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7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30"/>
          <p:cNvSpPr txBox="1">
            <a:spLocks noGrp="1"/>
          </p:cNvSpPr>
          <p:nvPr>
            <p:ph type="subTitle" idx="1"/>
          </p:nvPr>
        </p:nvSpPr>
        <p:spPr>
          <a:xfrm>
            <a:off x="1049321" y="6938924"/>
            <a:ext cx="9156326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30"/>
          <p:cNvSpPr txBox="1">
            <a:spLocks noGrp="1"/>
          </p:cNvSpPr>
          <p:nvPr>
            <p:ph type="dt" idx="10"/>
          </p:nvPr>
        </p:nvSpPr>
        <p:spPr>
          <a:xfrm>
            <a:off x="1012950" y="22046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05" name="Google Shape;105;p30"/>
          <p:cNvSpPr txBox="1">
            <a:spLocks noGrp="1"/>
          </p:cNvSpPr>
          <p:nvPr>
            <p:ph type="sldNum" idx="12"/>
          </p:nvPr>
        </p:nvSpPr>
        <p:spPr>
          <a:xfrm>
            <a:off x="16996615" y="9534528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  <p:sp>
        <p:nvSpPr>
          <p:cNvPr id="106" name="Google Shape;106;p30"/>
          <p:cNvSpPr txBox="1">
            <a:spLocks noGrp="1"/>
          </p:cNvSpPr>
          <p:nvPr>
            <p:ph type="body" idx="2"/>
          </p:nvPr>
        </p:nvSpPr>
        <p:spPr>
          <a:xfrm>
            <a:off x="1047888" y="748278"/>
            <a:ext cx="9156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30"/>
          <p:cNvSpPr txBox="1">
            <a:spLocks noGrp="1"/>
          </p:cNvSpPr>
          <p:nvPr>
            <p:ph type="body" idx="3"/>
          </p:nvPr>
        </p:nvSpPr>
        <p:spPr>
          <a:xfrm>
            <a:off x="1047888" y="8103814"/>
            <a:ext cx="9156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6982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и Контент" type="obj">
  <p:cSld name="1_Заголовок и Контент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1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31"/>
          <p:cNvSpPr txBox="1">
            <a:spLocks noGrp="1"/>
          </p:cNvSpPr>
          <p:nvPr>
            <p:ph type="body" idx="1"/>
          </p:nvPr>
        </p:nvSpPr>
        <p:spPr>
          <a:xfrm>
            <a:off x="1205944" y="1929158"/>
            <a:ext cx="16459200" cy="7247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914400" marR="0" lvl="0" indent="-7366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31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12" name="Google Shape;112;p31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13" name="Google Shape;113;p31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</p:spTree>
    <p:extLst>
      <p:ext uri="{BB962C8B-B14F-4D97-AF65-F5344CB8AC3E}">
        <p14:creationId xmlns:p14="http://schemas.microsoft.com/office/powerpoint/2010/main" val="3662768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Контент с Колонкой">
  <p:cSld name="Заголовок и Контент с Колонкой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2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32"/>
          <p:cNvSpPr txBox="1">
            <a:spLocks noGrp="1"/>
          </p:cNvSpPr>
          <p:nvPr>
            <p:ph type="body" idx="1"/>
          </p:nvPr>
        </p:nvSpPr>
        <p:spPr>
          <a:xfrm>
            <a:off x="914400" y="2400304"/>
            <a:ext cx="1054018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914400" marR="0" lvl="0" indent="-7366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32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18" name="Google Shape;118;p32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19" name="Google Shape;119;p32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  <p:sp>
        <p:nvSpPr>
          <p:cNvPr id="120" name="Google Shape;120;p32"/>
          <p:cNvSpPr>
            <a:spLocks noGrp="1"/>
          </p:cNvSpPr>
          <p:nvPr>
            <p:ph type="body" idx="2"/>
          </p:nvPr>
        </p:nvSpPr>
        <p:spPr>
          <a:xfrm>
            <a:off x="11684003" y="2400305"/>
            <a:ext cx="5689598" cy="678894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C5D8F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914400" marR="0" lvl="0" indent="-7366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7752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">
  <p:cSld name="Раздел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3"/>
          <p:cNvSpPr/>
          <p:nvPr/>
        </p:nvSpPr>
        <p:spPr>
          <a:xfrm>
            <a:off x="16572302" y="9514247"/>
            <a:ext cx="836172" cy="6271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36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3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  <p:pic>
        <p:nvPicPr>
          <p:cNvPr id="124" name="Google Shape;124;p33" descr="D:\ФЦК\преза\обложка-2-3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59024"/>
            <a:ext cx="18288000" cy="1046083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3"/>
          <p:cNvSpPr txBox="1">
            <a:spLocks noGrp="1"/>
          </p:cNvSpPr>
          <p:nvPr>
            <p:ph type="title"/>
          </p:nvPr>
        </p:nvSpPr>
        <p:spPr>
          <a:xfrm>
            <a:off x="1232594" y="5696368"/>
            <a:ext cx="8753108" cy="359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6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33"/>
          <p:cNvSpPr txBox="1">
            <a:spLocks noGrp="1"/>
          </p:cNvSpPr>
          <p:nvPr>
            <p:ph type="body" idx="1"/>
          </p:nvPr>
        </p:nvSpPr>
        <p:spPr>
          <a:xfrm>
            <a:off x="1259099" y="4583331"/>
            <a:ext cx="7428314" cy="941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4000" b="0" i="0" u="none" strike="noStrike" cap="none">
                <a:solidFill>
                  <a:srgbClr val="EB9FB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body" idx="2"/>
          </p:nvPr>
        </p:nvSpPr>
        <p:spPr>
          <a:xfrm>
            <a:off x="1259101" y="2827483"/>
            <a:ext cx="1324794" cy="2709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914400" marR="0" lvl="0" indent="-457200" algn="r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Arial"/>
              <a:buNone/>
              <a:defRPr sz="16800" b="0" i="0" u="none" strike="noStrike" cap="none">
                <a:solidFill>
                  <a:srgbClr val="EB9FB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28" name="Google Shape;128;p33"/>
          <p:cNvCxnSpPr/>
          <p:nvPr/>
        </p:nvCxnSpPr>
        <p:spPr>
          <a:xfrm>
            <a:off x="1278838" y="5537344"/>
            <a:ext cx="9568068" cy="0"/>
          </a:xfrm>
          <a:prstGeom prst="straightConnector1">
            <a:avLst/>
          </a:prstGeom>
          <a:noFill/>
          <a:ln w="25400" cap="flat" cmpd="sng">
            <a:solidFill>
              <a:srgbClr val="D7416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9" name="Google Shape;129;p33" descr="D:\ФЦК\преза\обложка-2-31.jpg"/>
          <p:cNvPicPr preferRelativeResize="0"/>
          <p:nvPr/>
        </p:nvPicPr>
        <p:blipFill rotWithShape="1">
          <a:blip r:embed="rId2">
            <a:alphaModFix/>
          </a:blip>
          <a:srcRect l="2331" t="7886" r="72826" b="80522"/>
          <a:stretch/>
        </p:blipFill>
        <p:spPr>
          <a:xfrm>
            <a:off x="291548" y="636103"/>
            <a:ext cx="5506280" cy="1469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539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колонки" type="twoObj">
  <p:cSld name="2 колонки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body" idx="1"/>
          </p:nvPr>
        </p:nvSpPr>
        <p:spPr>
          <a:xfrm>
            <a:off x="914400" y="2400304"/>
            <a:ext cx="8077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body" idx="2"/>
          </p:nvPr>
        </p:nvSpPr>
        <p:spPr>
          <a:xfrm>
            <a:off x="9296400" y="2400304"/>
            <a:ext cx="8077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35" name="Google Shape;135;p34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36" name="Google Shape;136;p34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</p:spTree>
    <p:extLst>
      <p:ext uri="{BB962C8B-B14F-4D97-AF65-F5344CB8AC3E}">
        <p14:creationId xmlns:p14="http://schemas.microsoft.com/office/powerpoint/2010/main" val="341105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инка и Контент">
  <p:cSld name="Картинка и Контент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5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35"/>
          <p:cNvSpPr txBox="1">
            <a:spLocks noGrp="1"/>
          </p:cNvSpPr>
          <p:nvPr>
            <p:ph type="body" idx="1"/>
          </p:nvPr>
        </p:nvSpPr>
        <p:spPr>
          <a:xfrm>
            <a:off x="9296400" y="2400304"/>
            <a:ext cx="8077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41" name="Google Shape;141;p35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42" name="Google Shape;142;p35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  <p:sp>
        <p:nvSpPr>
          <p:cNvPr id="143" name="Google Shape;143;p35"/>
          <p:cNvSpPr>
            <a:spLocks noGrp="1"/>
          </p:cNvSpPr>
          <p:nvPr>
            <p:ph type="dgm" idx="2"/>
          </p:nvPr>
        </p:nvSpPr>
        <p:spPr>
          <a:xfrm>
            <a:off x="914400" y="2400302"/>
            <a:ext cx="8131176" cy="6788944"/>
          </a:xfrm>
          <a:prstGeom prst="rect">
            <a:avLst/>
          </a:prstGeom>
          <a:solidFill>
            <a:srgbClr val="DAE9F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9065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6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36"/>
          <p:cNvSpPr txBox="1"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4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36"/>
          <p:cNvSpPr txBox="1">
            <a:spLocks noGrp="1"/>
          </p:cNvSpPr>
          <p:nvPr>
            <p:ph type="body" idx="2"/>
          </p:nvPr>
        </p:nvSpPr>
        <p:spPr>
          <a:xfrm>
            <a:off x="914400" y="3262312"/>
            <a:ext cx="8080376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»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body" idx="3"/>
          </p:nvPr>
        </p:nvSpPr>
        <p:spPr>
          <a:xfrm>
            <a:off x="9290055" y="2302670"/>
            <a:ext cx="8083550" cy="9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4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36"/>
          <p:cNvSpPr txBox="1">
            <a:spLocks noGrp="1"/>
          </p:cNvSpPr>
          <p:nvPr>
            <p:ph type="body" idx="4"/>
          </p:nvPr>
        </p:nvSpPr>
        <p:spPr>
          <a:xfrm>
            <a:off x="9290055" y="3262312"/>
            <a:ext cx="8083550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»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36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51" name="Google Shape;151;p36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52" name="Google Shape;152;p36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  <p:cxnSp>
        <p:nvCxnSpPr>
          <p:cNvPr id="153" name="Google Shape;153;p36"/>
          <p:cNvCxnSpPr/>
          <p:nvPr/>
        </p:nvCxnSpPr>
        <p:spPr>
          <a:xfrm rot="10800000">
            <a:off x="845363" y="3270301"/>
            <a:ext cx="8149414" cy="2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4" name="Google Shape;154;p36"/>
          <p:cNvCxnSpPr/>
          <p:nvPr/>
        </p:nvCxnSpPr>
        <p:spPr>
          <a:xfrm rot="10800000">
            <a:off x="9290055" y="3278290"/>
            <a:ext cx="8083550" cy="0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84538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картинки и две подписи">
  <p:cSld name="Две картинки и две подписи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7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37"/>
          <p:cNvSpPr txBox="1">
            <a:spLocks noGrp="1"/>
          </p:cNvSpPr>
          <p:nvPr>
            <p:ph type="body" idx="1"/>
          </p:nvPr>
        </p:nvSpPr>
        <p:spPr>
          <a:xfrm>
            <a:off x="914400" y="5886334"/>
            <a:ext cx="8080376" cy="9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914400" marR="0" lvl="0" indent="-457200" algn="ctr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4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Google Shape;158;p37"/>
          <p:cNvSpPr txBox="1">
            <a:spLocks noGrp="1"/>
          </p:cNvSpPr>
          <p:nvPr>
            <p:ph type="body" idx="2"/>
          </p:nvPr>
        </p:nvSpPr>
        <p:spPr>
          <a:xfrm>
            <a:off x="9290055" y="5886334"/>
            <a:ext cx="8083550" cy="9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914400" marR="0" lvl="0" indent="-457200" algn="ctr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4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37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60" name="Google Shape;160;p37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61" name="Google Shape;161;p37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3"/>
          </p:nvPr>
        </p:nvSpPr>
        <p:spPr>
          <a:xfrm>
            <a:off x="914400" y="6882273"/>
            <a:ext cx="8080376" cy="2545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marR="0" lvl="0" indent="-6604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37"/>
          <p:cNvSpPr txBox="1">
            <a:spLocks noGrp="1"/>
          </p:cNvSpPr>
          <p:nvPr>
            <p:ph type="body" idx="4"/>
          </p:nvPr>
        </p:nvSpPr>
        <p:spPr>
          <a:xfrm>
            <a:off x="9290052" y="6882273"/>
            <a:ext cx="8080376" cy="2545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marR="0" lvl="0" indent="-6604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37"/>
          <p:cNvSpPr>
            <a:spLocks noGrp="1"/>
          </p:cNvSpPr>
          <p:nvPr>
            <p:ph type="dgm" idx="5"/>
          </p:nvPr>
        </p:nvSpPr>
        <p:spPr>
          <a:xfrm>
            <a:off x="914400" y="2383633"/>
            <a:ext cx="8080376" cy="351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5" name="Google Shape;165;p37"/>
          <p:cNvSpPr>
            <a:spLocks noGrp="1"/>
          </p:cNvSpPr>
          <p:nvPr>
            <p:ph type="dgm" idx="6"/>
          </p:nvPr>
        </p:nvSpPr>
        <p:spPr>
          <a:xfrm>
            <a:off x="9293226" y="2383633"/>
            <a:ext cx="8080376" cy="351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cxnSp>
        <p:nvCxnSpPr>
          <p:cNvPr id="166" name="Google Shape;166;p37"/>
          <p:cNvCxnSpPr/>
          <p:nvPr/>
        </p:nvCxnSpPr>
        <p:spPr>
          <a:xfrm rot="10800000">
            <a:off x="845363" y="6866755"/>
            <a:ext cx="8149414" cy="2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7" name="Google Shape;167;p37"/>
          <p:cNvCxnSpPr/>
          <p:nvPr/>
        </p:nvCxnSpPr>
        <p:spPr>
          <a:xfrm rot="10800000">
            <a:off x="9290055" y="6874744"/>
            <a:ext cx="8083550" cy="0"/>
          </a:xfrm>
          <a:prstGeom prst="straightConnector1">
            <a:avLst/>
          </a:prstGeom>
          <a:noFill/>
          <a:ln w="50800" cap="flat" cmpd="sng">
            <a:solidFill>
              <a:srgbClr val="4A96D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64203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инка и Контент 2/3">
  <p:cSld name="Картинка и Контент 2/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8"/>
          <p:cNvSpPr txBox="1">
            <a:spLocks noGrp="1"/>
          </p:cNvSpPr>
          <p:nvPr>
            <p:ph type="body" idx="1"/>
          </p:nvPr>
        </p:nvSpPr>
        <p:spPr>
          <a:xfrm>
            <a:off x="7150102" y="2400304"/>
            <a:ext cx="102235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7620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38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71" name="Google Shape;171;p38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72" name="Google Shape;172;p38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  <p:sp>
        <p:nvSpPr>
          <p:cNvPr id="173" name="Google Shape;173;p38"/>
          <p:cNvSpPr txBox="1">
            <a:spLocks noGrp="1"/>
          </p:cNvSpPr>
          <p:nvPr>
            <p:ph type="body" idx="2"/>
          </p:nvPr>
        </p:nvSpPr>
        <p:spPr>
          <a:xfrm>
            <a:off x="914403" y="2400305"/>
            <a:ext cx="6016626" cy="6788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38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159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инка с подписью">
  <p:cSld name="Картинка с подписью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9"/>
          <p:cNvSpPr>
            <a:spLocks noGrp="1"/>
          </p:cNvSpPr>
          <p:nvPr>
            <p:ph type="pic" idx="2"/>
          </p:nvPr>
        </p:nvSpPr>
        <p:spPr>
          <a:xfrm>
            <a:off x="914400" y="2310574"/>
            <a:ext cx="16734504" cy="594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77" name="Google Shape;177;p39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78" name="Google Shape;178;p39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79" name="Google Shape;179;p39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  <p:sp>
        <p:nvSpPr>
          <p:cNvPr id="180" name="Google Shape;180;p39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9"/>
          <p:cNvSpPr txBox="1">
            <a:spLocks noGrp="1"/>
          </p:cNvSpPr>
          <p:nvPr>
            <p:ph type="body" idx="1"/>
          </p:nvPr>
        </p:nvSpPr>
        <p:spPr>
          <a:xfrm>
            <a:off x="914400" y="8439150"/>
            <a:ext cx="14570076" cy="988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178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" type="blank">
  <p:cSld name="Пустой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89" name="Google Shape;89;p18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</p:spTree>
    <p:extLst>
      <p:ext uri="{BB962C8B-B14F-4D97-AF65-F5344CB8AC3E}">
        <p14:creationId xmlns:p14="http://schemas.microsoft.com/office/powerpoint/2010/main" val="3110022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7"/>
          <p:cNvSpPr txBox="1"/>
          <p:nvPr/>
        </p:nvSpPr>
        <p:spPr>
          <a:xfrm>
            <a:off x="17228626" y="55884"/>
            <a:ext cx="602580" cy="18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buClr>
                <a:srgbClr val="000000"/>
              </a:buClr>
              <a:buSzPts val="800"/>
              <a:buFont typeface="Arial"/>
              <a:buNone/>
            </a:pPr>
            <a:endParaRPr sz="16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7"/>
          <p:cNvSpPr txBox="1">
            <a:spLocks noGrp="1"/>
          </p:cNvSpPr>
          <p:nvPr>
            <p:ph type="ctrTitle"/>
          </p:nvPr>
        </p:nvSpPr>
        <p:spPr>
          <a:xfrm>
            <a:off x="4101438" y="4366184"/>
            <a:ext cx="10072168" cy="154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47"/>
          <p:cNvSpPr txBox="1">
            <a:spLocks noGrp="1"/>
          </p:cNvSpPr>
          <p:nvPr>
            <p:ph type="subTitle" idx="1"/>
          </p:nvPr>
        </p:nvSpPr>
        <p:spPr>
          <a:xfrm>
            <a:off x="4101438" y="5918553"/>
            <a:ext cx="10072168" cy="84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345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</p:spTree>
    <p:extLst>
      <p:ext uri="{BB962C8B-B14F-4D97-AF65-F5344CB8AC3E}">
        <p14:creationId xmlns:p14="http://schemas.microsoft.com/office/powerpoint/2010/main" val="798549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">
  <p:cSld name="1_Заголовок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0" descr="D:\ФЦК\преза\обложка-1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833894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0"/>
          <p:cNvSpPr txBox="1">
            <a:spLocks noGrp="1"/>
          </p:cNvSpPr>
          <p:nvPr>
            <p:ph type="ctrTitle"/>
          </p:nvPr>
        </p:nvSpPr>
        <p:spPr>
          <a:xfrm>
            <a:off x="1049318" y="2822103"/>
            <a:ext cx="9156328" cy="3061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7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30"/>
          <p:cNvSpPr txBox="1">
            <a:spLocks noGrp="1"/>
          </p:cNvSpPr>
          <p:nvPr>
            <p:ph type="subTitle" idx="1"/>
          </p:nvPr>
        </p:nvSpPr>
        <p:spPr>
          <a:xfrm>
            <a:off x="1049321" y="6938924"/>
            <a:ext cx="9156326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30"/>
          <p:cNvSpPr txBox="1">
            <a:spLocks noGrp="1"/>
          </p:cNvSpPr>
          <p:nvPr>
            <p:ph type="dt" idx="10"/>
          </p:nvPr>
        </p:nvSpPr>
        <p:spPr>
          <a:xfrm>
            <a:off x="1012950" y="22046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05" name="Google Shape;105;p30"/>
          <p:cNvSpPr txBox="1">
            <a:spLocks noGrp="1"/>
          </p:cNvSpPr>
          <p:nvPr>
            <p:ph type="sldNum" idx="12"/>
          </p:nvPr>
        </p:nvSpPr>
        <p:spPr>
          <a:xfrm>
            <a:off x="16996615" y="9534528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B47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  <p:sp>
        <p:nvSpPr>
          <p:cNvPr id="106" name="Google Shape;106;p30"/>
          <p:cNvSpPr txBox="1">
            <a:spLocks noGrp="1"/>
          </p:cNvSpPr>
          <p:nvPr>
            <p:ph type="body" idx="2"/>
          </p:nvPr>
        </p:nvSpPr>
        <p:spPr>
          <a:xfrm>
            <a:off x="1047888" y="748278"/>
            <a:ext cx="9156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30"/>
          <p:cNvSpPr txBox="1">
            <a:spLocks noGrp="1"/>
          </p:cNvSpPr>
          <p:nvPr>
            <p:ph type="body" idx="3"/>
          </p:nvPr>
        </p:nvSpPr>
        <p:spPr>
          <a:xfrm>
            <a:off x="1047888" y="8103814"/>
            <a:ext cx="9156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0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и Контент" type="obj">
  <p:cSld name="1_Заголовок и Контент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1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31"/>
          <p:cNvSpPr txBox="1">
            <a:spLocks noGrp="1"/>
          </p:cNvSpPr>
          <p:nvPr>
            <p:ph type="body" idx="1"/>
          </p:nvPr>
        </p:nvSpPr>
        <p:spPr>
          <a:xfrm>
            <a:off x="1205944" y="1929158"/>
            <a:ext cx="16459200" cy="7247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914400" marR="0" lvl="0" indent="-7366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31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12" name="Google Shape;112;p31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13" name="Google Shape;113;p31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</p:spTree>
    <p:extLst>
      <p:ext uri="{BB962C8B-B14F-4D97-AF65-F5344CB8AC3E}">
        <p14:creationId xmlns:p14="http://schemas.microsoft.com/office/powerpoint/2010/main" val="85908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Контент с Колонкой">
  <p:cSld name="Заголовок и Контент с Колонкой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2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32"/>
          <p:cNvSpPr txBox="1">
            <a:spLocks noGrp="1"/>
          </p:cNvSpPr>
          <p:nvPr>
            <p:ph type="body" idx="1"/>
          </p:nvPr>
        </p:nvSpPr>
        <p:spPr>
          <a:xfrm>
            <a:off x="914400" y="2400304"/>
            <a:ext cx="1054018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914400" marR="0" lvl="0" indent="-7366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32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18" name="Google Shape;118;p32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19" name="Google Shape;119;p32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  <p:sp>
        <p:nvSpPr>
          <p:cNvPr id="120" name="Google Shape;120;p32"/>
          <p:cNvSpPr>
            <a:spLocks noGrp="1"/>
          </p:cNvSpPr>
          <p:nvPr>
            <p:ph type="body" idx="2"/>
          </p:nvPr>
        </p:nvSpPr>
        <p:spPr>
          <a:xfrm>
            <a:off x="11684003" y="2400305"/>
            <a:ext cx="5689598" cy="678894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C5D8F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914400" marR="0" lvl="0" indent="-7366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2969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">
  <p:cSld name="Раздел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3"/>
          <p:cNvSpPr/>
          <p:nvPr/>
        </p:nvSpPr>
        <p:spPr>
          <a:xfrm>
            <a:off x="16572302" y="9514247"/>
            <a:ext cx="836172" cy="6271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36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3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  <p:pic>
        <p:nvPicPr>
          <p:cNvPr id="124" name="Google Shape;124;p33" descr="D:\ФЦК\преза\обложка-2-3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59024"/>
            <a:ext cx="18288000" cy="1046083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3"/>
          <p:cNvSpPr txBox="1">
            <a:spLocks noGrp="1"/>
          </p:cNvSpPr>
          <p:nvPr>
            <p:ph type="title"/>
          </p:nvPr>
        </p:nvSpPr>
        <p:spPr>
          <a:xfrm>
            <a:off x="1232594" y="5696368"/>
            <a:ext cx="8753108" cy="359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6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33"/>
          <p:cNvSpPr txBox="1">
            <a:spLocks noGrp="1"/>
          </p:cNvSpPr>
          <p:nvPr>
            <p:ph type="body" idx="1"/>
          </p:nvPr>
        </p:nvSpPr>
        <p:spPr>
          <a:xfrm>
            <a:off x="1259099" y="4583331"/>
            <a:ext cx="7428314" cy="941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4000" b="0" i="0" u="none" strike="noStrike" cap="none">
                <a:solidFill>
                  <a:srgbClr val="EB9FB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body" idx="2"/>
          </p:nvPr>
        </p:nvSpPr>
        <p:spPr>
          <a:xfrm>
            <a:off x="1259101" y="2827483"/>
            <a:ext cx="1324794" cy="2709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914400" marR="0" lvl="0" indent="-457200" algn="r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Arial"/>
              <a:buNone/>
              <a:defRPr sz="16800" b="0" i="0" u="none" strike="noStrike" cap="none">
                <a:solidFill>
                  <a:srgbClr val="EB9FB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28" name="Google Shape;128;p33"/>
          <p:cNvCxnSpPr/>
          <p:nvPr/>
        </p:nvCxnSpPr>
        <p:spPr>
          <a:xfrm>
            <a:off x="1278838" y="5537344"/>
            <a:ext cx="9568068" cy="0"/>
          </a:xfrm>
          <a:prstGeom prst="straightConnector1">
            <a:avLst/>
          </a:prstGeom>
          <a:noFill/>
          <a:ln w="25400" cap="flat" cmpd="sng">
            <a:solidFill>
              <a:srgbClr val="D7416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9" name="Google Shape;129;p33" descr="D:\ФЦК\преза\обложка-2-31.jpg"/>
          <p:cNvPicPr preferRelativeResize="0"/>
          <p:nvPr/>
        </p:nvPicPr>
        <p:blipFill rotWithShape="1">
          <a:blip r:embed="rId2">
            <a:alphaModFix/>
          </a:blip>
          <a:srcRect l="2331" t="7886" r="72826" b="80522"/>
          <a:stretch/>
        </p:blipFill>
        <p:spPr>
          <a:xfrm>
            <a:off x="291548" y="636103"/>
            <a:ext cx="5506280" cy="1469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8211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колонки" type="twoObj">
  <p:cSld name="2 колонки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body" idx="1"/>
          </p:nvPr>
        </p:nvSpPr>
        <p:spPr>
          <a:xfrm>
            <a:off x="914400" y="2400304"/>
            <a:ext cx="8077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body" idx="2"/>
          </p:nvPr>
        </p:nvSpPr>
        <p:spPr>
          <a:xfrm>
            <a:off x="9296400" y="2400304"/>
            <a:ext cx="8077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35" name="Google Shape;135;p34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36" name="Google Shape;136;p34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</p:spTree>
    <p:extLst>
      <p:ext uri="{BB962C8B-B14F-4D97-AF65-F5344CB8AC3E}">
        <p14:creationId xmlns:p14="http://schemas.microsoft.com/office/powerpoint/2010/main" val="1183394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инка и Контент">
  <p:cSld name="Картинка и Контент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5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35"/>
          <p:cNvSpPr txBox="1">
            <a:spLocks noGrp="1"/>
          </p:cNvSpPr>
          <p:nvPr>
            <p:ph type="body" idx="1"/>
          </p:nvPr>
        </p:nvSpPr>
        <p:spPr>
          <a:xfrm>
            <a:off x="9296400" y="2400304"/>
            <a:ext cx="8077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41" name="Google Shape;141;p35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42" name="Google Shape;142;p35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  <p:sp>
        <p:nvSpPr>
          <p:cNvPr id="143" name="Google Shape;143;p35"/>
          <p:cNvSpPr>
            <a:spLocks noGrp="1"/>
          </p:cNvSpPr>
          <p:nvPr>
            <p:ph type="dgm" idx="2"/>
          </p:nvPr>
        </p:nvSpPr>
        <p:spPr>
          <a:xfrm>
            <a:off x="914400" y="2400302"/>
            <a:ext cx="8131176" cy="6788944"/>
          </a:xfrm>
          <a:prstGeom prst="rect">
            <a:avLst/>
          </a:prstGeom>
          <a:solidFill>
            <a:srgbClr val="DAE9F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1508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6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36"/>
          <p:cNvSpPr txBox="1"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4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36"/>
          <p:cNvSpPr txBox="1">
            <a:spLocks noGrp="1"/>
          </p:cNvSpPr>
          <p:nvPr>
            <p:ph type="body" idx="2"/>
          </p:nvPr>
        </p:nvSpPr>
        <p:spPr>
          <a:xfrm>
            <a:off x="914400" y="3262312"/>
            <a:ext cx="8080376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»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body" idx="3"/>
          </p:nvPr>
        </p:nvSpPr>
        <p:spPr>
          <a:xfrm>
            <a:off x="9290055" y="2302670"/>
            <a:ext cx="8083550" cy="9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4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36"/>
          <p:cNvSpPr txBox="1">
            <a:spLocks noGrp="1"/>
          </p:cNvSpPr>
          <p:nvPr>
            <p:ph type="body" idx="4"/>
          </p:nvPr>
        </p:nvSpPr>
        <p:spPr>
          <a:xfrm>
            <a:off x="9290055" y="3262312"/>
            <a:ext cx="8083550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»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660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36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51" name="Google Shape;151;p36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52" name="Google Shape;152;p36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  <p:cxnSp>
        <p:nvCxnSpPr>
          <p:cNvPr id="153" name="Google Shape;153;p36"/>
          <p:cNvCxnSpPr/>
          <p:nvPr/>
        </p:nvCxnSpPr>
        <p:spPr>
          <a:xfrm rot="10800000">
            <a:off x="845363" y="3270301"/>
            <a:ext cx="8149414" cy="2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4" name="Google Shape;154;p36"/>
          <p:cNvCxnSpPr/>
          <p:nvPr/>
        </p:nvCxnSpPr>
        <p:spPr>
          <a:xfrm rot="10800000">
            <a:off x="9290055" y="3278290"/>
            <a:ext cx="8083550" cy="0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77386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картинки и две подписи">
  <p:cSld name="Две картинки и две подписи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7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37"/>
          <p:cNvSpPr txBox="1">
            <a:spLocks noGrp="1"/>
          </p:cNvSpPr>
          <p:nvPr>
            <p:ph type="body" idx="1"/>
          </p:nvPr>
        </p:nvSpPr>
        <p:spPr>
          <a:xfrm>
            <a:off x="914400" y="5886334"/>
            <a:ext cx="8080376" cy="9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914400" marR="0" lvl="0" indent="-457200" algn="ctr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4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Google Shape;158;p37"/>
          <p:cNvSpPr txBox="1">
            <a:spLocks noGrp="1"/>
          </p:cNvSpPr>
          <p:nvPr>
            <p:ph type="body" idx="2"/>
          </p:nvPr>
        </p:nvSpPr>
        <p:spPr>
          <a:xfrm>
            <a:off x="9290055" y="5886334"/>
            <a:ext cx="8083550" cy="9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914400" marR="0" lvl="0" indent="-457200" algn="ctr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4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37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60" name="Google Shape;160;p37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61" name="Google Shape;161;p37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3"/>
          </p:nvPr>
        </p:nvSpPr>
        <p:spPr>
          <a:xfrm>
            <a:off x="914400" y="6882273"/>
            <a:ext cx="8080376" cy="2545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marR="0" lvl="0" indent="-6604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37"/>
          <p:cNvSpPr txBox="1">
            <a:spLocks noGrp="1"/>
          </p:cNvSpPr>
          <p:nvPr>
            <p:ph type="body" idx="4"/>
          </p:nvPr>
        </p:nvSpPr>
        <p:spPr>
          <a:xfrm>
            <a:off x="9290052" y="6882273"/>
            <a:ext cx="8080376" cy="2545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marR="0" lvl="0" indent="-6604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37"/>
          <p:cNvSpPr>
            <a:spLocks noGrp="1"/>
          </p:cNvSpPr>
          <p:nvPr>
            <p:ph type="dgm" idx="5"/>
          </p:nvPr>
        </p:nvSpPr>
        <p:spPr>
          <a:xfrm>
            <a:off x="914400" y="2383633"/>
            <a:ext cx="8080376" cy="351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5" name="Google Shape;165;p37"/>
          <p:cNvSpPr>
            <a:spLocks noGrp="1"/>
          </p:cNvSpPr>
          <p:nvPr>
            <p:ph type="dgm" idx="6"/>
          </p:nvPr>
        </p:nvSpPr>
        <p:spPr>
          <a:xfrm>
            <a:off x="9293226" y="2383633"/>
            <a:ext cx="8080376" cy="351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cxnSp>
        <p:nvCxnSpPr>
          <p:cNvPr id="166" name="Google Shape;166;p37"/>
          <p:cNvCxnSpPr/>
          <p:nvPr/>
        </p:nvCxnSpPr>
        <p:spPr>
          <a:xfrm rot="10800000">
            <a:off x="845363" y="6866755"/>
            <a:ext cx="8149414" cy="2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7" name="Google Shape;167;p37"/>
          <p:cNvCxnSpPr/>
          <p:nvPr/>
        </p:nvCxnSpPr>
        <p:spPr>
          <a:xfrm rot="10800000">
            <a:off x="9290055" y="6874744"/>
            <a:ext cx="8083550" cy="0"/>
          </a:xfrm>
          <a:prstGeom prst="straightConnector1">
            <a:avLst/>
          </a:prstGeom>
          <a:noFill/>
          <a:ln w="50800" cap="flat" cmpd="sng">
            <a:solidFill>
              <a:srgbClr val="4A96D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037860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инка и Контент 2/3">
  <p:cSld name="Картинка и Контент 2/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8"/>
          <p:cNvSpPr txBox="1">
            <a:spLocks noGrp="1"/>
          </p:cNvSpPr>
          <p:nvPr>
            <p:ph type="body" idx="1"/>
          </p:nvPr>
        </p:nvSpPr>
        <p:spPr>
          <a:xfrm>
            <a:off x="7150102" y="2400304"/>
            <a:ext cx="102235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7620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38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71" name="Google Shape;171;p38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72" name="Google Shape;172;p38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  <p:sp>
        <p:nvSpPr>
          <p:cNvPr id="173" name="Google Shape;173;p38"/>
          <p:cNvSpPr txBox="1">
            <a:spLocks noGrp="1"/>
          </p:cNvSpPr>
          <p:nvPr>
            <p:ph type="body" idx="2"/>
          </p:nvPr>
        </p:nvSpPr>
        <p:spPr>
          <a:xfrm>
            <a:off x="914403" y="2400305"/>
            <a:ext cx="6016626" cy="6788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38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403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инка с подписью">
  <p:cSld name="Картинка с подписью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9"/>
          <p:cNvSpPr>
            <a:spLocks noGrp="1"/>
          </p:cNvSpPr>
          <p:nvPr>
            <p:ph type="pic" idx="2"/>
          </p:nvPr>
        </p:nvSpPr>
        <p:spPr>
          <a:xfrm>
            <a:off x="914400" y="2310574"/>
            <a:ext cx="16734504" cy="594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77" name="Google Shape;177;p39"/>
          <p:cNvSpPr txBox="1">
            <a:spLocks noGrp="1"/>
          </p:cNvSpPr>
          <p:nvPr>
            <p:ph type="dt" idx="10"/>
          </p:nvPr>
        </p:nvSpPr>
        <p:spPr>
          <a:xfrm>
            <a:off x="1205944" y="9534528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78" name="Google Shape;178;p39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79" name="Google Shape;179;p39"/>
          <p:cNvSpPr txBox="1">
            <a:spLocks noGrp="1"/>
          </p:cNvSpPr>
          <p:nvPr>
            <p:ph type="sldNum" idx="12"/>
          </p:nvPr>
        </p:nvSpPr>
        <p:spPr>
          <a:xfrm>
            <a:off x="15706509" y="9739314"/>
            <a:ext cx="75397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kern="0"/>
              <a:pPr/>
              <a:t>‹#›</a:t>
            </a:fld>
            <a:endParaRPr kern="0" dirty="0"/>
          </a:p>
        </p:txBody>
      </p:sp>
      <p:sp>
        <p:nvSpPr>
          <p:cNvPr id="180" name="Google Shape;180;p39"/>
          <p:cNvSpPr txBox="1">
            <a:spLocks noGrp="1"/>
          </p:cNvSpPr>
          <p:nvPr>
            <p:ph type="title"/>
          </p:nvPr>
        </p:nvSpPr>
        <p:spPr>
          <a:xfrm>
            <a:off x="1205945" y="0"/>
            <a:ext cx="13424310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9"/>
          <p:cNvSpPr txBox="1">
            <a:spLocks noGrp="1"/>
          </p:cNvSpPr>
          <p:nvPr>
            <p:ph type="body" idx="1"/>
          </p:nvPr>
        </p:nvSpPr>
        <p:spPr>
          <a:xfrm>
            <a:off x="914400" y="8439150"/>
            <a:ext cx="14570076" cy="988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marR="0" lvl="0" indent="-457200" algn="l" rtl="0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marR="0" lvl="1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6858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711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859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05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3608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argilfanov@apkkam.ru" TargetMode="External"/><Relationship Id="rId13" Type="http://schemas.openxmlformats.org/officeDocument/2006/relationships/hyperlink" Target="mailto:rmsalavatullin@apkkam.ru" TargetMode="External"/><Relationship Id="rId3" Type="http://schemas.openxmlformats.org/officeDocument/2006/relationships/hyperlink" Target="mailto:gilalova@apkkam.ru" TargetMode="External"/><Relationship Id="rId7" Type="http://schemas.openxmlformats.org/officeDocument/2006/relationships/image" Target="../media/image37.jpg"/><Relationship Id="rId12" Type="http://schemas.openxmlformats.org/officeDocument/2006/relationships/hyperlink" Target="mailto:peatamanov@apkkam.ru" TargetMode="External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11" Type="http://schemas.openxmlformats.org/officeDocument/2006/relationships/image" Target="../media/image40.jpg"/><Relationship Id="rId5" Type="http://schemas.openxmlformats.org/officeDocument/2006/relationships/hyperlink" Target="mailto:apsuvorin@apkkam.ru" TargetMode="External"/><Relationship Id="rId15" Type="http://schemas.openxmlformats.org/officeDocument/2006/relationships/image" Target="../media/image5.png"/><Relationship Id="rId10" Type="http://schemas.openxmlformats.org/officeDocument/2006/relationships/image" Target="../media/image39.jpg"/><Relationship Id="rId4" Type="http://schemas.openxmlformats.org/officeDocument/2006/relationships/image" Target="../media/image35.jpg"/><Relationship Id="rId9" Type="http://schemas.openxmlformats.org/officeDocument/2006/relationships/image" Target="../media/image38.jpg"/><Relationship Id="rId14" Type="http://schemas.openxmlformats.org/officeDocument/2006/relationships/hyperlink" Target="mailto:egbatdalov@apkkam.r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omments" Target="../comments/commen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.pn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4.xml"/><Relationship Id="rId5" Type="http://schemas.openxmlformats.org/officeDocument/2006/relationships/image" Target="../media/image5.pn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chart" Target="../charts/chart3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comments" Target="../comments/comment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11" Type="http://schemas.openxmlformats.org/officeDocument/2006/relationships/image" Target="../media/image15.png"/><Relationship Id="rId5" Type="http://schemas.openxmlformats.org/officeDocument/2006/relationships/chart" Target="../charts/chart1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1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png"/><Relationship Id="rId4" Type="http://schemas.openxmlformats.org/officeDocument/2006/relationships/diagramData" Target="../diagrams/data1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24.png"/><Relationship Id="rId2" Type="http://schemas.openxmlformats.org/officeDocument/2006/relationships/tags" Target="../tags/tag2.xml"/><Relationship Id="rId16" Type="http://schemas.openxmlformats.org/officeDocument/2006/relationships/image" Target="../media/image2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hyperlink" Target="mailto:tapavlova@apkkam.ru" TargetMode="External"/><Relationship Id="rId3" Type="http://schemas.openxmlformats.org/officeDocument/2006/relationships/image" Target="../media/image4.png"/><Relationship Id="rId21" Type="http://schemas.openxmlformats.org/officeDocument/2006/relationships/image" Target="../media/image34.jpg"/><Relationship Id="rId7" Type="http://schemas.openxmlformats.org/officeDocument/2006/relationships/hyperlink" Target="mailto:gzhabibullina@apkkam.ru" TargetMode="External"/><Relationship Id="rId12" Type="http://schemas.openxmlformats.org/officeDocument/2006/relationships/image" Target="../media/image29.png"/><Relationship Id="rId17" Type="http://schemas.openxmlformats.org/officeDocument/2006/relationships/hyperlink" Target="mailto:ansuleimanova@apkkam.ru" TargetMode="Externa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3.jpg"/><Relationship Id="rId20" Type="http://schemas.openxmlformats.org/officeDocument/2006/relationships/hyperlink" Target="mailto:ffgazetdinov@apkkam.ru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salahov@apkkam.ru" TargetMode="External"/><Relationship Id="rId11" Type="http://schemas.openxmlformats.org/officeDocument/2006/relationships/hyperlink" Target="mailto:Maksim.Savkin@tatar.ru" TargetMode="External"/><Relationship Id="rId5" Type="http://schemas.openxmlformats.org/officeDocument/2006/relationships/image" Target="../media/image25.png"/><Relationship Id="rId15" Type="http://schemas.openxmlformats.org/officeDocument/2006/relationships/image" Target="../media/image32.jpg"/><Relationship Id="rId10" Type="http://schemas.openxmlformats.org/officeDocument/2006/relationships/image" Target="../media/image28.jpg"/><Relationship Id="rId19" Type="http://schemas.openxmlformats.org/officeDocument/2006/relationships/hyperlink" Target="mailto:lshakirov@apkkam.ru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27.jpg"/><Relationship Id="rId14" Type="http://schemas.openxmlformats.org/officeDocument/2006/relationships/image" Target="../media/image31.png"/><Relationship Id="rId22" Type="http://schemas.openxmlformats.org/officeDocument/2006/relationships/hyperlink" Target="mailto:akmutallapova@apkkam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1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71"/>
            <a:ext cx="18364200" cy="10413612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6" name="TextBox 6"/>
          <p:cNvSpPr txBox="1"/>
          <p:nvPr/>
        </p:nvSpPr>
        <p:spPr>
          <a:xfrm>
            <a:off x="2819073" y="2199666"/>
            <a:ext cx="12212287" cy="599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ru-RU" sz="4800" b="1" i="1" spc="231" dirty="0">
                <a:solidFill>
                  <a:schemeClr val="bg1"/>
                </a:solidFill>
                <a:latin typeface="Gubia" pitchFamily="50" charset="-52"/>
                <a:cs typeface="Gubia" pitchFamily="50" charset="-52"/>
              </a:rPr>
              <a:t>Ленар Салахов</a:t>
            </a:r>
            <a:endParaRPr lang="en-US" sz="4800" b="1" i="1" spc="231" dirty="0">
              <a:solidFill>
                <a:schemeClr val="bg1"/>
              </a:solidFill>
              <a:latin typeface="Gubia" pitchFamily="50" charset="-52"/>
              <a:cs typeface="Gubia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2121" y="419100"/>
            <a:ext cx="126219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Gubia" pitchFamily="50" charset="-52"/>
                <a:cs typeface="Gubia" pitchFamily="50" charset="-52"/>
              </a:rPr>
              <a:t>НАЦИОНАЛЬНЫЙ ПРОЕКТ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Gubia" pitchFamily="50" charset="-52"/>
                <a:cs typeface="Gubia" pitchFamily="50" charset="-52"/>
              </a:rPr>
              <a:t> «ПРОИЗВОДИТЕЛЬНОСТЬ ТРУДА И ПОДДЕРЖКА ЗАНЯТОСТИ»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00800" y="94869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Gubia" pitchFamily="50" charset="-52"/>
                <a:cs typeface="Gubia" pitchFamily="50" charset="-52"/>
              </a:rPr>
              <a:t>2020 г. Набережные Челны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8600" y="110142"/>
            <a:ext cx="2718827" cy="1444024"/>
          </a:xfrm>
          <a:prstGeom prst="rect">
            <a:avLst/>
          </a:prstGeom>
        </p:spPr>
      </p:pic>
      <p:grpSp>
        <p:nvGrpSpPr>
          <p:cNvPr id="8" name="Google Shape;434;p10"/>
          <p:cNvGrpSpPr/>
          <p:nvPr/>
        </p:nvGrpSpPr>
        <p:grpSpPr>
          <a:xfrm>
            <a:off x="15441029" y="114300"/>
            <a:ext cx="2743200" cy="2181660"/>
            <a:chOff x="76672" y="275970"/>
            <a:chExt cx="1978920" cy="1440868"/>
          </a:xfrm>
        </p:grpSpPr>
        <p:sp>
          <p:nvSpPr>
            <p:cNvPr id="9" name="Google Shape;435;p10"/>
            <p:cNvSpPr/>
            <p:nvPr/>
          </p:nvSpPr>
          <p:spPr>
            <a:xfrm>
              <a:off x="461458" y="275970"/>
              <a:ext cx="1177560" cy="99792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436;p10"/>
            <p:cNvSpPr/>
            <p:nvPr/>
          </p:nvSpPr>
          <p:spPr>
            <a:xfrm>
              <a:off x="76672" y="1276917"/>
              <a:ext cx="1978920" cy="439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0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174"/>
                </a:buClr>
                <a:buSzPts val="700"/>
                <a:buFont typeface="Arial"/>
                <a:buNone/>
              </a:pPr>
              <a:r>
                <a:rPr lang="ru-RU" sz="1600" b="1" i="1" u="none" strike="noStrike" cap="none" dirty="0">
                  <a:solidFill>
                    <a:srgbClr val="003174"/>
                  </a:solidFill>
                  <a:latin typeface="Arial"/>
                  <a:ea typeface="Arial"/>
                  <a:cs typeface="Arial"/>
                  <a:sym typeface="Arial"/>
                </a:rPr>
                <a:t>Региональный центр компетенций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"/>
          <p:cNvSpPr/>
          <p:nvPr/>
        </p:nvSpPr>
        <p:spPr>
          <a:xfrm>
            <a:off x="2375249" y="4798755"/>
            <a:ext cx="3617454" cy="1111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"/>
          <p:cNvSpPr/>
          <p:nvPr/>
        </p:nvSpPr>
        <p:spPr>
          <a:xfrm>
            <a:off x="8566474" y="4758690"/>
            <a:ext cx="3600004" cy="1263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"/>
          <p:cNvSpPr/>
          <p:nvPr/>
        </p:nvSpPr>
        <p:spPr>
          <a:xfrm>
            <a:off x="197993" y="1975171"/>
            <a:ext cx="17927302" cy="344683"/>
          </a:xfrm>
          <a:prstGeom prst="leftRightArrow">
            <a:avLst>
              <a:gd name="adj1" fmla="val 100000"/>
              <a:gd name="adj2" fmla="val 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0" tIns="0" rIns="0" bIns="36550" anchor="b" anchorCtr="0">
            <a:spAutoFit/>
          </a:bodyPr>
          <a:lstStyle/>
          <a:p>
            <a:pPr indent="234922">
              <a:buClr>
                <a:srgbClr val="000000"/>
              </a:buClr>
              <a:buSzPts val="1000"/>
            </a:pPr>
            <a:r>
              <a:rPr lang="ru-RU" sz="2000" b="1" kern="0" dirty="0">
                <a:solidFill>
                  <a:srgbClr val="414142"/>
                </a:solidFill>
                <a:ea typeface="Arial"/>
                <a:cs typeface="Arial"/>
                <a:sym typeface="Arial"/>
              </a:rPr>
              <a:t>Рабочая группа предприятия</a:t>
            </a: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"/>
          <p:cNvSpPr/>
          <p:nvPr/>
        </p:nvSpPr>
        <p:spPr>
          <a:xfrm>
            <a:off x="189609" y="1975148"/>
            <a:ext cx="17927302" cy="8064896"/>
          </a:xfrm>
          <a:prstGeom prst="rect">
            <a:avLst/>
          </a:prstGeom>
          <a:noFill/>
          <a:ln w="25400" cap="flat" cmpd="sng">
            <a:solidFill>
              <a:srgbClr val="366D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36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graphicFrame>
        <p:nvGraphicFramePr>
          <p:cNvPr id="324" name="Google Shape;324;p4"/>
          <p:cNvGraphicFramePr/>
          <p:nvPr/>
        </p:nvGraphicFramePr>
        <p:xfrm>
          <a:off x="2087216" y="2391312"/>
          <a:ext cx="3255700" cy="156552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5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651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Участник рабочей группы – эксперт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Илалова Г.Я.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Заместитель директора по производству (КЦ)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sng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3"/>
                        </a:rPr>
                        <a:t>gilalova@apkkam.ru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28600" marR="22860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325" name="Google Shape;325;p4"/>
          <p:cNvPicPr preferRelativeResize="0"/>
          <p:nvPr/>
        </p:nvPicPr>
        <p:blipFill rotWithShape="1">
          <a:blip r:embed="rId4">
            <a:alphaModFix/>
          </a:blip>
          <a:srcRect l="15217" t="19061" r="15528" b="51127"/>
          <a:stretch/>
        </p:blipFill>
        <p:spPr>
          <a:xfrm>
            <a:off x="6312103" y="2382716"/>
            <a:ext cx="1391738" cy="13206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6" name="Google Shape;326;p4"/>
          <p:cNvGraphicFramePr/>
          <p:nvPr/>
        </p:nvGraphicFramePr>
        <p:xfrm>
          <a:off x="7991872" y="2391312"/>
          <a:ext cx="3255700" cy="156552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5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651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Участник рабочей группы – эксперт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Суворин А.П.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Начальник участка инженерных сетей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sng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5"/>
                        </a:rPr>
                        <a:t>apsuvorin@apkkam.ru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28600" marR="22860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327" name="Google Shape;327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01238" y="2382718"/>
            <a:ext cx="1675212" cy="151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8577" y="2382716"/>
            <a:ext cx="1533526" cy="13206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9" name="Google Shape;329;p4"/>
          <p:cNvGraphicFramePr/>
          <p:nvPr/>
        </p:nvGraphicFramePr>
        <p:xfrm>
          <a:off x="13665188" y="2372390"/>
          <a:ext cx="3255700" cy="156552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5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651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Участник рабочей группы – эксперт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Гильфанов А.Р.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Заместитель директора по производству (Ц ПФ)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sng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8"/>
                        </a:rPr>
                        <a:t>argilfanov@apkkam.ru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28600" marR="22860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330" name="Google Shape;330;p4"/>
          <p:cNvPicPr preferRelativeResize="0"/>
          <p:nvPr/>
        </p:nvPicPr>
        <p:blipFill rotWithShape="1">
          <a:blip r:embed="rId9">
            <a:alphaModFix/>
          </a:blip>
          <a:srcRect l="24223" t="20208" r="15217" b="50984"/>
          <a:stretch/>
        </p:blipFill>
        <p:spPr>
          <a:xfrm>
            <a:off x="6312103" y="4430706"/>
            <a:ext cx="1391738" cy="1479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"/>
          <p:cNvPicPr preferRelativeResize="0"/>
          <p:nvPr/>
        </p:nvPicPr>
        <p:blipFill rotWithShape="1">
          <a:blip r:embed="rId10">
            <a:alphaModFix/>
          </a:blip>
          <a:srcRect l="15669" t="5780" r="15156" b="54480"/>
          <a:stretch/>
        </p:blipFill>
        <p:spPr>
          <a:xfrm>
            <a:off x="448578" y="4418831"/>
            <a:ext cx="1533524" cy="149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496794" y="4430707"/>
            <a:ext cx="1679656" cy="147913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33" name="Google Shape;333;p4"/>
          <p:cNvGraphicFramePr/>
          <p:nvPr/>
        </p:nvGraphicFramePr>
        <p:xfrm>
          <a:off x="2086078" y="4418831"/>
          <a:ext cx="3255700" cy="130460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5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042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Постоянный участник рабочей группы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Атаманов П.Е.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Старший экономист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sng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12"/>
                        </a:rPr>
                        <a:t>peatamanov@apkkam.ru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28600" marR="22860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34" name="Google Shape;334;p4"/>
          <p:cNvGraphicFramePr/>
          <p:nvPr/>
        </p:nvGraphicFramePr>
        <p:xfrm>
          <a:off x="7991872" y="4418831"/>
          <a:ext cx="3255700" cy="130460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5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042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Постоянный участник рабочей группы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Салаватуллин Р.М.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Старший экономист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sng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13"/>
                        </a:rPr>
                        <a:t>rmsalavatullin@apkkam.ru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28600" marR="22860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35" name="Google Shape;335;p4"/>
          <p:cNvGraphicFramePr/>
          <p:nvPr>
            <p:extLst>
              <p:ext uri="{D42A27DB-BD31-4B8C-83A1-F6EECF244321}">
                <p14:modId xmlns:p14="http://schemas.microsoft.com/office/powerpoint/2010/main" val="1713367123"/>
              </p:ext>
            </p:extLst>
          </p:nvPr>
        </p:nvGraphicFramePr>
        <p:xfrm>
          <a:off x="13665188" y="4418830"/>
          <a:ext cx="3255700" cy="156552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5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651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Постоянный участник рабочей группы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Батдалов Э.Г.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Инженер-технолог мяса и мясопродуктов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sng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14"/>
                        </a:rPr>
                        <a:t>egbatdalov@apkkam.ru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28600" marR="22860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336" name="Google Shape;336;p4"/>
          <p:cNvGrpSpPr/>
          <p:nvPr/>
        </p:nvGrpSpPr>
        <p:grpSpPr>
          <a:xfrm>
            <a:off x="15624721" y="230749"/>
            <a:ext cx="1962478" cy="1428898"/>
            <a:chOff x="42840" y="221253"/>
            <a:chExt cx="1978920" cy="1440868"/>
          </a:xfrm>
        </p:grpSpPr>
        <p:sp>
          <p:nvSpPr>
            <p:cNvPr id="337" name="Google Shape;337;p4"/>
            <p:cNvSpPr/>
            <p:nvPr/>
          </p:nvSpPr>
          <p:spPr>
            <a:xfrm>
              <a:off x="427626" y="221253"/>
              <a:ext cx="1177560" cy="997920"/>
            </a:xfrm>
            <a:prstGeom prst="rect">
              <a:avLst/>
            </a:prstGeom>
            <a:blipFill rotWithShape="1">
              <a:blip r:embed="rId1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2800" kern="0" dirty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42840" y="1222200"/>
              <a:ext cx="1978920" cy="439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6600" rIns="0" bIns="0" anchor="ctr" anchorCtr="0">
              <a:noAutofit/>
            </a:bodyPr>
            <a:lstStyle/>
            <a:p>
              <a:pPr algn="ctr">
                <a:buClr>
                  <a:srgbClr val="003174"/>
                </a:buClr>
                <a:buSzPts val="700"/>
                <a:buFont typeface="Arial"/>
                <a:buNone/>
              </a:pPr>
              <a:r>
                <a:rPr lang="ru-RU" sz="1400" b="1" i="1" kern="0" dirty="0">
                  <a:solidFill>
                    <a:srgbClr val="003174"/>
                  </a:solidFill>
                  <a:ea typeface="Arial"/>
                  <a:cs typeface="Arial"/>
                  <a:sym typeface="Arial"/>
                </a:rPr>
                <a:t>Региональный центр компетенций</a:t>
              </a:r>
              <a:endParaRPr sz="1400" kern="0" dirty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6479" y="329793"/>
            <a:ext cx="2458666" cy="1309810"/>
          </a:xfrm>
          <a:prstGeom prst="rect">
            <a:avLst/>
          </a:prstGeom>
        </p:spPr>
      </p:pic>
      <p:sp>
        <p:nvSpPr>
          <p:cNvPr id="25" name="Google Shape;277;p3"/>
          <p:cNvSpPr txBox="1">
            <a:spLocks noGrp="1"/>
          </p:cNvSpPr>
          <p:nvPr>
            <p:ph type="title"/>
          </p:nvPr>
        </p:nvSpPr>
        <p:spPr>
          <a:xfrm>
            <a:off x="70993" y="0"/>
            <a:ext cx="9989994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/>
          <a:p>
            <a:r>
              <a:rPr lang="ru-RU" b="1" dirty="0">
                <a:latin typeface="Gubia" pitchFamily="50" charset="-52"/>
                <a:cs typeface="Gubia" pitchFamily="50" charset="-52"/>
              </a:rPr>
              <a:t>Рабочая группа проекта</a:t>
            </a:r>
            <a:endParaRPr b="1" dirty="0">
              <a:latin typeface="Gubia" pitchFamily="50" charset="-52"/>
              <a:cs typeface="Gubia" pitchFamily="50" charset="-52"/>
            </a:endParaRPr>
          </a:p>
        </p:txBody>
      </p:sp>
      <p:sp>
        <p:nvSpPr>
          <p:cNvPr id="23" name="AutoShape 2"/>
          <p:cNvSpPr/>
          <p:nvPr/>
        </p:nvSpPr>
        <p:spPr>
          <a:xfrm>
            <a:off x="0" y="0"/>
            <a:ext cx="18288000" cy="1869541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26" name="Picture 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78524" y="212705"/>
            <a:ext cx="2718827" cy="1444024"/>
          </a:xfrm>
          <a:prstGeom prst="rect">
            <a:avLst/>
          </a:prstGeom>
        </p:spPr>
      </p:pic>
      <p:grpSp>
        <p:nvGrpSpPr>
          <p:cNvPr id="27" name="Google Shape;434;p10"/>
          <p:cNvGrpSpPr/>
          <p:nvPr/>
        </p:nvGrpSpPr>
        <p:grpSpPr>
          <a:xfrm>
            <a:off x="16154400" y="212758"/>
            <a:ext cx="1845716" cy="1444024"/>
            <a:chOff x="76672" y="275970"/>
            <a:chExt cx="1978920" cy="1440868"/>
          </a:xfrm>
        </p:grpSpPr>
        <p:sp>
          <p:nvSpPr>
            <p:cNvPr id="28" name="Google Shape;435;p10"/>
            <p:cNvSpPr/>
            <p:nvPr/>
          </p:nvSpPr>
          <p:spPr>
            <a:xfrm>
              <a:off x="461458" y="275970"/>
              <a:ext cx="1177560" cy="997920"/>
            </a:xfrm>
            <a:prstGeom prst="rect">
              <a:avLst/>
            </a:prstGeom>
            <a:blipFill rotWithShape="1">
              <a:blip r:embed="rId1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436;p10"/>
            <p:cNvSpPr/>
            <p:nvPr/>
          </p:nvSpPr>
          <p:spPr>
            <a:xfrm>
              <a:off x="76672" y="1276917"/>
              <a:ext cx="1978920" cy="439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0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174"/>
                </a:buClr>
                <a:buSzPts val="700"/>
                <a:buFont typeface="Arial"/>
                <a:buNone/>
              </a:pPr>
              <a:r>
                <a:rPr lang="ru-RU" sz="900" b="1" i="1" u="none" strike="noStrike" cap="none" dirty="0">
                  <a:solidFill>
                    <a:srgbClr val="003174"/>
                  </a:solidFill>
                  <a:latin typeface="Arial"/>
                  <a:ea typeface="Arial"/>
                  <a:cs typeface="Arial"/>
                  <a:sym typeface="Arial"/>
                </a:rPr>
                <a:t>Региональный центр компетенций</a:t>
              </a:r>
              <a:endParaRPr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277;p3"/>
          <p:cNvSpPr txBox="1">
            <a:spLocks/>
          </p:cNvSpPr>
          <p:nvPr/>
        </p:nvSpPr>
        <p:spPr>
          <a:xfrm>
            <a:off x="4760321" y="195126"/>
            <a:ext cx="9989994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6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5040"/>
              </a:lnSpc>
            </a:pPr>
            <a:r>
              <a:rPr lang="ru-RU" sz="5400" b="1" kern="1200" dirty="0" smtClean="0">
                <a:solidFill>
                  <a:srgbClr val="F2EFEB"/>
                </a:solidFill>
                <a:latin typeface="Gubia" pitchFamily="50" charset="-52"/>
                <a:ea typeface="+mn-ea"/>
                <a:cs typeface="Gubia" pitchFamily="50" charset="-52"/>
              </a:rPr>
              <a:t>Рабочая группа проекта</a:t>
            </a:r>
            <a:endParaRPr lang="ru-RU" sz="5400" b="1" kern="1200" dirty="0">
              <a:solidFill>
                <a:srgbClr val="F2EFEB"/>
              </a:solidFill>
              <a:latin typeface="Gubia" pitchFamily="50" charset="-52"/>
              <a:ea typeface="+mn-ea"/>
              <a:cs typeface="Gubia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4779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342514" cy="1869541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212758"/>
            <a:ext cx="2718827" cy="1444024"/>
          </a:xfrm>
          <a:prstGeom prst="rect">
            <a:avLst/>
          </a:prstGeom>
        </p:spPr>
      </p:pic>
      <p:grpSp>
        <p:nvGrpSpPr>
          <p:cNvPr id="6" name="Google Shape;434;p10"/>
          <p:cNvGrpSpPr/>
          <p:nvPr/>
        </p:nvGrpSpPr>
        <p:grpSpPr>
          <a:xfrm>
            <a:off x="16154400" y="212758"/>
            <a:ext cx="1845716" cy="1444024"/>
            <a:chOff x="76672" y="275970"/>
            <a:chExt cx="1978920" cy="1440868"/>
          </a:xfrm>
        </p:grpSpPr>
        <p:sp>
          <p:nvSpPr>
            <p:cNvPr id="7" name="Google Shape;435;p10"/>
            <p:cNvSpPr/>
            <p:nvPr/>
          </p:nvSpPr>
          <p:spPr>
            <a:xfrm>
              <a:off x="461458" y="275970"/>
              <a:ext cx="1177560" cy="99792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436;p10"/>
            <p:cNvSpPr/>
            <p:nvPr/>
          </p:nvSpPr>
          <p:spPr>
            <a:xfrm>
              <a:off x="76672" y="1276917"/>
              <a:ext cx="1978920" cy="439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0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174"/>
                </a:buClr>
                <a:buSzPts val="700"/>
                <a:buFont typeface="Arial"/>
                <a:buNone/>
              </a:pPr>
              <a:r>
                <a:rPr lang="ru-RU" sz="900" b="1" i="1" u="none" strike="noStrike" cap="none" dirty="0">
                  <a:solidFill>
                    <a:srgbClr val="003174"/>
                  </a:solidFill>
                  <a:latin typeface="Arial"/>
                  <a:ea typeface="Arial"/>
                  <a:cs typeface="Arial"/>
                  <a:sym typeface="Arial"/>
                </a:rPr>
                <a:t>Региональный центр компетенций</a:t>
              </a:r>
              <a:endParaRPr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6570478" y="686390"/>
            <a:ext cx="6113271" cy="749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</a:pPr>
            <a:r>
              <a:rPr lang="ru-RU" sz="5400" b="1" dirty="0" smtClean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Старт </a:t>
            </a:r>
            <a:r>
              <a:rPr lang="ru-RU" sz="5400" b="1" dirty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ПРОЕКТА</a:t>
            </a:r>
            <a:endParaRPr lang="en-US" sz="5400" b="1" dirty="0">
              <a:solidFill>
                <a:srgbClr val="F2EFEB"/>
              </a:solidFill>
              <a:latin typeface="Gubia" pitchFamily="50" charset="-52"/>
              <a:cs typeface="Gubia" pitchFamily="50" charset="-52"/>
            </a:endParaRPr>
          </a:p>
        </p:txBody>
      </p:sp>
      <p:pic>
        <p:nvPicPr>
          <p:cNvPr id="9" name="Google Shape;40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860416"/>
            <a:ext cx="4953000" cy="4273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08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35157" y="1860416"/>
            <a:ext cx="6752843" cy="8417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09;p8"/>
          <p:cNvPicPr preferRelativeResize="0"/>
          <p:nvPr/>
        </p:nvPicPr>
        <p:blipFill rotWithShape="1">
          <a:blip r:embed="rId7">
            <a:alphaModFix/>
          </a:blip>
          <a:srcRect t="9633" b="14117"/>
          <a:stretch/>
        </p:blipFill>
        <p:spPr>
          <a:xfrm>
            <a:off x="0" y="6134101"/>
            <a:ext cx="8763000" cy="4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10;p8"/>
          <p:cNvSpPr txBox="1"/>
          <p:nvPr/>
        </p:nvSpPr>
        <p:spPr>
          <a:xfrm>
            <a:off x="5394348" y="1869541"/>
            <a:ext cx="5759563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ru-RU" sz="2800" kern="0" dirty="0">
                <a:solidFill>
                  <a:srgbClr val="000000"/>
                </a:solidFill>
                <a:latin typeface="Gubia" pitchFamily="50" charset="-52"/>
                <a:ea typeface="Calibri"/>
                <a:cs typeface="Gubia" pitchFamily="50" charset="-52"/>
                <a:sym typeface="Calibri"/>
              </a:rPr>
              <a:t>Проведены обучения / тренинги:</a:t>
            </a:r>
            <a:endParaRPr sz="3200" kern="0" dirty="0">
              <a:solidFill>
                <a:srgbClr val="000000"/>
              </a:solidFill>
              <a:latin typeface="Gubia" pitchFamily="50" charset="-52"/>
              <a:ea typeface="Arial"/>
              <a:cs typeface="Gubia" pitchFamily="50" charset="-52"/>
              <a:sym typeface="Arial"/>
            </a:endParaRPr>
          </a:p>
          <a:p>
            <a:pPr marL="457200" indent="-457200"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ru-RU" sz="2800" kern="0" dirty="0">
                <a:solidFill>
                  <a:srgbClr val="000000"/>
                </a:solidFill>
                <a:latin typeface="Gubia" pitchFamily="50" charset="-52"/>
                <a:ea typeface="Calibri"/>
                <a:cs typeface="Gubia" pitchFamily="50" charset="-52"/>
                <a:sym typeface="Calibri"/>
              </a:rPr>
              <a:t>Базовый курс</a:t>
            </a:r>
            <a:endParaRPr sz="3200" kern="0" dirty="0">
              <a:solidFill>
                <a:srgbClr val="000000"/>
              </a:solidFill>
              <a:latin typeface="Gubia" pitchFamily="50" charset="-52"/>
              <a:ea typeface="Arial"/>
              <a:cs typeface="Gubia" pitchFamily="50" charset="-52"/>
              <a:sym typeface="Arial"/>
            </a:endParaRPr>
          </a:p>
          <a:p>
            <a:pPr marL="457200" indent="-457200"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ru-RU" sz="2800" kern="0" dirty="0">
                <a:solidFill>
                  <a:srgbClr val="000000"/>
                </a:solidFill>
                <a:latin typeface="Gubia" pitchFamily="50" charset="-52"/>
                <a:ea typeface="Calibri"/>
                <a:cs typeface="Gubia" pitchFamily="50" charset="-52"/>
                <a:sym typeface="Calibri"/>
              </a:rPr>
              <a:t>Методика реализации проектов</a:t>
            </a:r>
            <a:endParaRPr sz="3200" kern="0" dirty="0">
              <a:solidFill>
                <a:srgbClr val="000000"/>
              </a:solidFill>
              <a:latin typeface="Gubia" pitchFamily="50" charset="-52"/>
              <a:ea typeface="Arial"/>
              <a:cs typeface="Gubia" pitchFamily="50" charset="-52"/>
              <a:sym typeface="Arial"/>
            </a:endParaRPr>
          </a:p>
          <a:p>
            <a:pPr marL="457200" indent="-457200"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ru-RU" sz="2800" kern="0" dirty="0">
                <a:solidFill>
                  <a:srgbClr val="000000"/>
                </a:solidFill>
                <a:latin typeface="Gubia" pitchFamily="50" charset="-52"/>
                <a:ea typeface="Calibri"/>
                <a:cs typeface="Gubia" pitchFamily="50" charset="-52"/>
                <a:sym typeface="Calibri"/>
              </a:rPr>
              <a:t>Картирование</a:t>
            </a:r>
            <a:endParaRPr sz="3200" kern="0" dirty="0">
              <a:solidFill>
                <a:srgbClr val="000000"/>
              </a:solidFill>
              <a:latin typeface="Gubia" pitchFamily="50" charset="-52"/>
              <a:ea typeface="Arial"/>
              <a:cs typeface="Gubia" pitchFamily="50" charset="-52"/>
              <a:sym typeface="Arial"/>
            </a:endParaRPr>
          </a:p>
          <a:p>
            <a:pPr marL="457200" indent="-457200"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ru-RU" sz="2800" kern="0" dirty="0">
                <a:solidFill>
                  <a:srgbClr val="000000"/>
                </a:solidFill>
                <a:latin typeface="Gubia" pitchFamily="50" charset="-52"/>
                <a:ea typeface="Calibri"/>
                <a:cs typeface="Gubia" pitchFamily="50" charset="-52"/>
                <a:sym typeface="Calibri"/>
              </a:rPr>
              <a:t>Стандартизированная работа</a:t>
            </a:r>
            <a:endParaRPr sz="3200" kern="0" dirty="0">
              <a:solidFill>
                <a:srgbClr val="000000"/>
              </a:solidFill>
              <a:latin typeface="Gubia" pitchFamily="50" charset="-52"/>
              <a:ea typeface="Arial"/>
              <a:cs typeface="Gubia" pitchFamily="50" charset="-52"/>
              <a:sym typeface="Arial"/>
            </a:endParaRPr>
          </a:p>
          <a:p>
            <a:pPr marL="457200" indent="-457200"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ru-RU" sz="2800" kern="0" dirty="0">
                <a:solidFill>
                  <a:srgbClr val="000000"/>
                </a:solidFill>
                <a:latin typeface="Gubia" pitchFamily="50" charset="-52"/>
                <a:ea typeface="Calibri"/>
                <a:cs typeface="Gubia" pitchFamily="50" charset="-52"/>
                <a:sym typeface="Calibri"/>
              </a:rPr>
              <a:t>Декомпозиция целей</a:t>
            </a:r>
            <a:endParaRPr sz="3200" kern="0" dirty="0">
              <a:solidFill>
                <a:srgbClr val="000000"/>
              </a:solidFill>
              <a:latin typeface="Gubia" pitchFamily="50" charset="-52"/>
              <a:ea typeface="Arial"/>
              <a:cs typeface="Gubia" pitchFamily="50" charset="-52"/>
              <a:sym typeface="Arial"/>
            </a:endParaRPr>
          </a:p>
          <a:p>
            <a:pPr marL="457200" indent="-457200"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ru-RU" sz="2800" kern="0" dirty="0">
                <a:solidFill>
                  <a:srgbClr val="000000"/>
                </a:solidFill>
                <a:latin typeface="Gubia" pitchFamily="50" charset="-52"/>
                <a:ea typeface="Calibri"/>
                <a:cs typeface="Gubia" pitchFamily="50" charset="-52"/>
                <a:sym typeface="Calibri"/>
              </a:rPr>
              <a:t>Эффективный инфоцентр</a:t>
            </a:r>
            <a:endParaRPr sz="2800" kern="0" dirty="0">
              <a:solidFill>
                <a:srgbClr val="000000"/>
              </a:solidFill>
              <a:latin typeface="Gubia" pitchFamily="50" charset="-52"/>
              <a:ea typeface="Calibri"/>
              <a:cs typeface="Gubia" pitchFamily="50" charset="-52"/>
              <a:sym typeface="Calibri"/>
            </a:endParaRPr>
          </a:p>
          <a:p>
            <a:pPr marL="457200" indent="-457200"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ru-RU" sz="2800" kern="0" dirty="0">
                <a:solidFill>
                  <a:srgbClr val="000000"/>
                </a:solidFill>
                <a:latin typeface="Gubia" pitchFamily="50" charset="-52"/>
                <a:ea typeface="Calibri"/>
                <a:cs typeface="Gubia" pitchFamily="50" charset="-52"/>
                <a:sym typeface="Calibri"/>
              </a:rPr>
              <a:t>Работа с ППУ</a:t>
            </a:r>
            <a:endParaRPr sz="3200" kern="0" dirty="0">
              <a:solidFill>
                <a:srgbClr val="000000"/>
              </a:solidFill>
              <a:latin typeface="Gubia" pitchFamily="50" charset="-52"/>
              <a:ea typeface="Arial"/>
              <a:cs typeface="Gubia" pitchFamily="50" charset="-52"/>
              <a:sym typeface="Arial"/>
            </a:endParaRPr>
          </a:p>
          <a:p>
            <a:pPr marL="457200" indent="-457200"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ru-RU" sz="3200" kern="0" dirty="0">
                <a:solidFill>
                  <a:srgbClr val="000000"/>
                </a:solidFill>
                <a:latin typeface="Gubia" pitchFamily="50" charset="-52"/>
                <a:ea typeface="Calibri"/>
                <a:cs typeface="Gubia" pitchFamily="50" charset="-52"/>
                <a:sym typeface="Calibri"/>
              </a:rPr>
              <a:t>5С</a:t>
            </a:r>
            <a:endParaRPr sz="3600" kern="0" dirty="0">
              <a:solidFill>
                <a:srgbClr val="000000"/>
              </a:solidFill>
              <a:latin typeface="Gubia" pitchFamily="50" charset="-52"/>
              <a:ea typeface="Arial"/>
              <a:cs typeface="Gubia" pitchFamily="50" charset="-52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26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869541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313" y="212758"/>
            <a:ext cx="2718827" cy="1444024"/>
          </a:xfrm>
          <a:prstGeom prst="rect">
            <a:avLst/>
          </a:prstGeom>
        </p:spPr>
      </p:pic>
      <p:grpSp>
        <p:nvGrpSpPr>
          <p:cNvPr id="6" name="Google Shape;434;p10"/>
          <p:cNvGrpSpPr/>
          <p:nvPr/>
        </p:nvGrpSpPr>
        <p:grpSpPr>
          <a:xfrm>
            <a:off x="16154400" y="212758"/>
            <a:ext cx="1845716" cy="1444024"/>
            <a:chOff x="76672" y="275970"/>
            <a:chExt cx="1978920" cy="1440868"/>
          </a:xfrm>
        </p:grpSpPr>
        <p:sp>
          <p:nvSpPr>
            <p:cNvPr id="7" name="Google Shape;435;p10"/>
            <p:cNvSpPr/>
            <p:nvPr/>
          </p:nvSpPr>
          <p:spPr>
            <a:xfrm>
              <a:off x="461458" y="275970"/>
              <a:ext cx="1177560" cy="99792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436;p10"/>
            <p:cNvSpPr/>
            <p:nvPr/>
          </p:nvSpPr>
          <p:spPr>
            <a:xfrm>
              <a:off x="76672" y="1276917"/>
              <a:ext cx="1978920" cy="439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0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174"/>
                </a:buClr>
                <a:buSzPts val="700"/>
                <a:buFont typeface="Arial"/>
                <a:buNone/>
              </a:pPr>
              <a:r>
                <a:rPr lang="ru-RU" sz="900" b="1" i="1" u="none" strike="noStrike" cap="none" dirty="0">
                  <a:solidFill>
                    <a:srgbClr val="003174"/>
                  </a:solidFill>
                  <a:latin typeface="Arial"/>
                  <a:ea typeface="Arial"/>
                  <a:cs typeface="Arial"/>
                  <a:sym typeface="Arial"/>
                </a:rPr>
                <a:t>Региональный центр компетенций</a:t>
              </a:r>
              <a:endParaRPr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6482470" y="568003"/>
            <a:ext cx="607360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</a:pPr>
            <a:r>
              <a:rPr lang="ru-RU" sz="5400" b="1" dirty="0" smtClean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Картирование потока</a:t>
            </a:r>
            <a:endParaRPr lang="en-US" sz="5400" b="1" dirty="0">
              <a:solidFill>
                <a:srgbClr val="F2EFEB"/>
              </a:solidFill>
              <a:latin typeface="Gubia" pitchFamily="50" charset="-52"/>
              <a:cs typeface="Gubia" pitchFamily="50" charset="-52"/>
            </a:endParaRPr>
          </a:p>
        </p:txBody>
      </p:sp>
      <p:pic>
        <p:nvPicPr>
          <p:cNvPr id="13" name="Google Shape;43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" y="2705100"/>
            <a:ext cx="17221200" cy="632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19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/>
          <p:nvPr/>
        </p:nvSpPr>
        <p:spPr>
          <a:xfrm>
            <a:off x="0" y="0"/>
            <a:ext cx="18342514" cy="1869541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0342" y="212758"/>
            <a:ext cx="2718827" cy="1444024"/>
          </a:xfrm>
          <a:prstGeom prst="rect">
            <a:avLst/>
          </a:prstGeom>
        </p:spPr>
      </p:pic>
      <p:sp>
        <p:nvSpPr>
          <p:cNvPr id="609" name="Google Shape;609;p49"/>
          <p:cNvSpPr txBox="1">
            <a:spLocks noGrp="1"/>
          </p:cNvSpPr>
          <p:nvPr>
            <p:ph type="title"/>
          </p:nvPr>
        </p:nvSpPr>
        <p:spPr>
          <a:xfrm>
            <a:off x="3919526" y="286068"/>
            <a:ext cx="11233248" cy="13979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91400" rIns="182850" bIns="914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87D2"/>
              </a:buClr>
              <a:buSzPts val="2200"/>
            </a:pPr>
            <a:r>
              <a:rPr lang="ru-RU" sz="4000" b="1" dirty="0" smtClean="0">
                <a:solidFill>
                  <a:srgbClr val="F2EFEB"/>
                </a:solidFill>
                <a:latin typeface="Gubia" pitchFamily="50" charset="-52"/>
                <a:ea typeface="+mn-ea"/>
                <a:cs typeface="Gubia" pitchFamily="50" charset="-52"/>
              </a:rPr>
              <a:t>Эталонный участок в потоке, реализация мероприятий:</a:t>
            </a:r>
            <a:br>
              <a:rPr lang="ru-RU" sz="4000" b="1" dirty="0" smtClean="0">
                <a:solidFill>
                  <a:srgbClr val="F2EFEB"/>
                </a:solidFill>
                <a:latin typeface="Gubia" pitchFamily="50" charset="-52"/>
                <a:ea typeface="+mn-ea"/>
                <a:cs typeface="Gubia" pitchFamily="50" charset="-52"/>
              </a:rPr>
            </a:br>
            <a:r>
              <a:rPr lang="ru-RU" sz="4000" b="1" dirty="0">
                <a:solidFill>
                  <a:srgbClr val="F2EFEB"/>
                </a:solidFill>
                <a:latin typeface="Gubia" pitchFamily="50" charset="-52"/>
                <a:ea typeface="+mn-ea"/>
                <a:cs typeface="Gubia" pitchFamily="50" charset="-52"/>
                <a:sym typeface="PT Sans"/>
              </a:rPr>
              <a:t>Разработан стандарт рабочего места</a:t>
            </a:r>
            <a:r>
              <a:rPr lang="ru-RU" sz="4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4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4000" b="1" dirty="0">
              <a:solidFill>
                <a:srgbClr val="F2EFEB"/>
              </a:solidFill>
              <a:latin typeface="Gubia" pitchFamily="50" charset="-52"/>
              <a:ea typeface="+mn-ea"/>
              <a:cs typeface="Gubia" pitchFamily="50" charset="-52"/>
            </a:endParaRPr>
          </a:p>
        </p:txBody>
      </p:sp>
      <p:sp>
        <p:nvSpPr>
          <p:cNvPr id="610" name="Google Shape;610;p49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91400" rIns="182850" bIns="91400" rtlCol="0" anchor="ctr" anchorCtr="0">
            <a:noAutofit/>
          </a:bodyPr>
          <a:lstStyle/>
          <a:p>
            <a:pPr>
              <a:buSzPts val="1600"/>
            </a:pPr>
            <a:fld id="{00000000-1234-1234-1234-123412341234}" type="slidenum">
              <a:rPr lang="ru-RU"/>
              <a:pPr>
                <a:buSzPts val="1600"/>
              </a:pPr>
              <a:t>13</a:t>
            </a:fld>
            <a:endParaRPr dirty="0"/>
          </a:p>
        </p:txBody>
      </p:sp>
      <p:grpSp>
        <p:nvGrpSpPr>
          <p:cNvPr id="613" name="Google Shape;613;p49"/>
          <p:cNvGrpSpPr/>
          <p:nvPr/>
        </p:nvGrpSpPr>
        <p:grpSpPr>
          <a:xfrm>
            <a:off x="16183131" y="98981"/>
            <a:ext cx="1962478" cy="1428898"/>
            <a:chOff x="42840" y="221253"/>
            <a:chExt cx="1978920" cy="1440868"/>
          </a:xfrm>
        </p:grpSpPr>
        <p:sp>
          <p:nvSpPr>
            <p:cNvPr id="614" name="Google Shape;614;p49"/>
            <p:cNvSpPr/>
            <p:nvPr/>
          </p:nvSpPr>
          <p:spPr>
            <a:xfrm>
              <a:off x="427626" y="221253"/>
              <a:ext cx="1177560" cy="99792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9"/>
            <p:cNvSpPr/>
            <p:nvPr/>
          </p:nvSpPr>
          <p:spPr>
            <a:xfrm>
              <a:off x="42840" y="1222200"/>
              <a:ext cx="1978920" cy="439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6600" rIns="0" bIns="0" anchor="ctr" anchorCtr="0">
              <a:noAutofit/>
            </a:bodyPr>
            <a:lstStyle/>
            <a:p>
              <a:pPr algn="ctr">
                <a:buClr>
                  <a:srgbClr val="003174"/>
                </a:buClr>
                <a:buSzPts val="700"/>
              </a:pPr>
              <a:r>
                <a:rPr lang="ru-RU" sz="1400" b="1" i="1" dirty="0" smtClean="0">
                  <a:solidFill>
                    <a:srgbClr val="003174"/>
                  </a:solidFill>
                  <a:latin typeface="Arial"/>
                  <a:ea typeface="Arial"/>
                  <a:cs typeface="Arial"/>
                  <a:sym typeface="Arial"/>
                </a:rPr>
                <a:t>Региональный </a:t>
              </a:r>
              <a:r>
                <a:rPr lang="ru-RU" sz="1400" b="1" i="1" dirty="0">
                  <a:solidFill>
                    <a:srgbClr val="003174"/>
                  </a:solidFill>
                  <a:latin typeface="Arial"/>
                  <a:ea typeface="Arial"/>
                  <a:cs typeface="Arial"/>
                  <a:sym typeface="Arial"/>
                </a:rPr>
                <a:t>центр компетенций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17" name="Google Shape;617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2800" y="2155609"/>
            <a:ext cx="11456522" cy="803983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89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869541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" y="212758"/>
            <a:ext cx="2718827" cy="1444024"/>
          </a:xfrm>
          <a:prstGeom prst="rect">
            <a:avLst/>
          </a:prstGeom>
        </p:spPr>
      </p:pic>
      <p:grpSp>
        <p:nvGrpSpPr>
          <p:cNvPr id="6" name="Google Shape;434;p10"/>
          <p:cNvGrpSpPr/>
          <p:nvPr/>
        </p:nvGrpSpPr>
        <p:grpSpPr>
          <a:xfrm>
            <a:off x="16154400" y="212758"/>
            <a:ext cx="1845716" cy="1444024"/>
            <a:chOff x="76672" y="275970"/>
            <a:chExt cx="1978920" cy="1440868"/>
          </a:xfrm>
        </p:grpSpPr>
        <p:sp>
          <p:nvSpPr>
            <p:cNvPr id="7" name="Google Shape;435;p10"/>
            <p:cNvSpPr/>
            <p:nvPr/>
          </p:nvSpPr>
          <p:spPr>
            <a:xfrm>
              <a:off x="461458" y="275970"/>
              <a:ext cx="1177560" cy="99792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436;p10"/>
            <p:cNvSpPr/>
            <p:nvPr/>
          </p:nvSpPr>
          <p:spPr>
            <a:xfrm>
              <a:off x="76672" y="1276917"/>
              <a:ext cx="1978920" cy="439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0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174"/>
                </a:buClr>
                <a:buSzPts val="700"/>
                <a:buFont typeface="Arial"/>
                <a:buNone/>
              </a:pPr>
              <a:r>
                <a:rPr lang="ru-RU" sz="900" b="1" i="1" u="none" strike="noStrike" cap="none" dirty="0">
                  <a:solidFill>
                    <a:srgbClr val="003174"/>
                  </a:solidFill>
                  <a:latin typeface="Arial"/>
                  <a:ea typeface="Arial"/>
                  <a:cs typeface="Arial"/>
                  <a:sym typeface="Arial"/>
                </a:rPr>
                <a:t>Региональный центр компетенций</a:t>
              </a:r>
              <a:endParaRPr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286" y="2062342"/>
            <a:ext cx="14619514" cy="82259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436112" y="559795"/>
            <a:ext cx="4512287" cy="749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</a:pPr>
            <a:r>
              <a:rPr lang="ru-RU" sz="5400" b="1" dirty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РЕЗУЛЬТАТ</a:t>
            </a:r>
            <a:endParaRPr lang="en-US" sz="5400" b="1" dirty="0">
              <a:solidFill>
                <a:srgbClr val="F2EFEB"/>
              </a:solidFill>
              <a:latin typeface="Gubia" pitchFamily="50" charset="-52"/>
              <a:cs typeface="Gubia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0145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342514" cy="1869541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8866" y="212758"/>
            <a:ext cx="2718827" cy="1444024"/>
          </a:xfrm>
          <a:prstGeom prst="rect">
            <a:avLst/>
          </a:prstGeom>
        </p:spPr>
      </p:pic>
      <p:grpSp>
        <p:nvGrpSpPr>
          <p:cNvPr id="6" name="Google Shape;434;p10"/>
          <p:cNvGrpSpPr/>
          <p:nvPr/>
        </p:nvGrpSpPr>
        <p:grpSpPr>
          <a:xfrm>
            <a:off x="16154400" y="212758"/>
            <a:ext cx="1845716" cy="1444024"/>
            <a:chOff x="76672" y="275970"/>
            <a:chExt cx="1978920" cy="1440868"/>
          </a:xfrm>
        </p:grpSpPr>
        <p:sp>
          <p:nvSpPr>
            <p:cNvPr id="7" name="Google Shape;435;p10"/>
            <p:cNvSpPr/>
            <p:nvPr/>
          </p:nvSpPr>
          <p:spPr>
            <a:xfrm>
              <a:off x="461458" y="275970"/>
              <a:ext cx="1177560" cy="99792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436;p10"/>
            <p:cNvSpPr/>
            <p:nvPr/>
          </p:nvSpPr>
          <p:spPr>
            <a:xfrm>
              <a:off x="76672" y="1276917"/>
              <a:ext cx="1978920" cy="439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0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174"/>
                </a:buClr>
                <a:buSzPts val="700"/>
                <a:buFont typeface="Arial"/>
                <a:buNone/>
              </a:pPr>
              <a:r>
                <a:rPr lang="ru-RU" sz="900" b="1" i="1" u="none" strike="noStrike" cap="none" dirty="0">
                  <a:solidFill>
                    <a:srgbClr val="003174"/>
                  </a:solidFill>
                  <a:latin typeface="Arial"/>
                  <a:ea typeface="Arial"/>
                  <a:cs typeface="Arial"/>
                  <a:sym typeface="Arial"/>
                </a:rPr>
                <a:t>Региональный центр компетенций</a:t>
              </a:r>
              <a:endParaRPr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4964358" y="568003"/>
            <a:ext cx="9273377" cy="749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</a:pPr>
            <a:r>
              <a:rPr lang="ru-RU" sz="5400" b="1" dirty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РЕЗУЛЬТАТ ПО ПИЛОТНОМУ УЧАСТКУ</a:t>
            </a:r>
            <a:endParaRPr lang="en-US" sz="5400" b="1" dirty="0">
              <a:solidFill>
                <a:srgbClr val="F2EFEB"/>
              </a:solidFill>
              <a:latin typeface="Gubia" pitchFamily="50" charset="-52"/>
              <a:cs typeface="Gubia" pitchFamily="50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7693" y="2214079"/>
            <a:ext cx="3515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rgbClr val="C00000"/>
                </a:solidFill>
                <a:latin typeface="Gubia" pitchFamily="50" charset="-52"/>
                <a:cs typeface="Gubia" pitchFamily="50" charset="-52"/>
              </a:rPr>
              <a:t>+ </a:t>
            </a:r>
            <a:r>
              <a:rPr lang="en-US" sz="8800" b="1" dirty="0">
                <a:solidFill>
                  <a:srgbClr val="C00000"/>
                </a:solidFill>
                <a:latin typeface="Gubia" pitchFamily="50" charset="-52"/>
                <a:cs typeface="Gubia" pitchFamily="50" charset="-52"/>
              </a:rPr>
              <a:t>64</a:t>
            </a:r>
            <a:r>
              <a:rPr lang="ru-RU" sz="8800" b="1" dirty="0" smtClean="0">
                <a:solidFill>
                  <a:srgbClr val="C00000"/>
                </a:solidFill>
                <a:latin typeface="Gubia" pitchFamily="50" charset="-52"/>
                <a:cs typeface="Gubia" pitchFamily="50" charset="-52"/>
              </a:rPr>
              <a:t>%</a:t>
            </a:r>
            <a:endParaRPr lang="ru-RU" sz="8800" b="1" dirty="0">
              <a:solidFill>
                <a:srgbClr val="C00000"/>
              </a:solidFill>
              <a:latin typeface="Gubia" pitchFamily="50" charset="-52"/>
              <a:cs typeface="Gubia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15800" y="2214079"/>
            <a:ext cx="3515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rgbClr val="C00000"/>
                </a:solidFill>
                <a:latin typeface="Gubia" pitchFamily="50" charset="-52"/>
                <a:cs typeface="Gubia" pitchFamily="50" charset="-52"/>
              </a:rPr>
              <a:t>+ 73</a:t>
            </a:r>
            <a:r>
              <a:rPr lang="ru-RU" sz="8800" b="1" dirty="0" smtClean="0">
                <a:solidFill>
                  <a:srgbClr val="C00000"/>
                </a:solidFill>
                <a:latin typeface="Gubia" pitchFamily="50" charset="-52"/>
                <a:cs typeface="Gubia" pitchFamily="50" charset="-52"/>
              </a:rPr>
              <a:t>%</a:t>
            </a:r>
            <a:endParaRPr lang="ru-RU" sz="8800" b="1" dirty="0">
              <a:solidFill>
                <a:srgbClr val="C00000"/>
              </a:solidFill>
              <a:latin typeface="Gubia" pitchFamily="50" charset="-52"/>
              <a:cs typeface="Gubia" pitchFamily="50" charset="-52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332547"/>
              </p:ext>
            </p:extLst>
          </p:nvPr>
        </p:nvGraphicFramePr>
        <p:xfrm>
          <a:off x="2067541" y="4005168"/>
          <a:ext cx="5476260" cy="5741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7027991"/>
              </p:ext>
            </p:extLst>
          </p:nvPr>
        </p:nvGraphicFramePr>
        <p:xfrm>
          <a:off x="11009906" y="3973694"/>
          <a:ext cx="5476875" cy="5773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3603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342514" cy="1869541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" y="230980"/>
            <a:ext cx="2718827" cy="1444024"/>
          </a:xfrm>
          <a:prstGeom prst="rect">
            <a:avLst/>
          </a:prstGeom>
        </p:spPr>
      </p:pic>
      <p:grpSp>
        <p:nvGrpSpPr>
          <p:cNvPr id="6" name="Google Shape;434;p10"/>
          <p:cNvGrpSpPr/>
          <p:nvPr/>
        </p:nvGrpSpPr>
        <p:grpSpPr>
          <a:xfrm>
            <a:off x="16154400" y="212758"/>
            <a:ext cx="1845716" cy="1444024"/>
            <a:chOff x="76672" y="275970"/>
            <a:chExt cx="1978920" cy="1440868"/>
          </a:xfrm>
        </p:grpSpPr>
        <p:sp>
          <p:nvSpPr>
            <p:cNvPr id="7" name="Google Shape;435;p10"/>
            <p:cNvSpPr/>
            <p:nvPr/>
          </p:nvSpPr>
          <p:spPr>
            <a:xfrm>
              <a:off x="461458" y="275970"/>
              <a:ext cx="1177560" cy="99792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436;p10"/>
            <p:cNvSpPr/>
            <p:nvPr/>
          </p:nvSpPr>
          <p:spPr>
            <a:xfrm>
              <a:off x="76672" y="1276917"/>
              <a:ext cx="1978920" cy="439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0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174"/>
                </a:buClr>
                <a:buSzPts val="700"/>
                <a:buFont typeface="Arial"/>
                <a:buNone/>
              </a:pPr>
              <a:r>
                <a:rPr lang="ru-RU" sz="900" b="1" i="1" u="none" strike="noStrike" cap="none" dirty="0">
                  <a:solidFill>
                    <a:srgbClr val="003174"/>
                  </a:solidFill>
                  <a:latin typeface="Arial"/>
                  <a:ea typeface="Arial"/>
                  <a:cs typeface="Arial"/>
                  <a:sym typeface="Arial"/>
                </a:rPr>
                <a:t>Региональный центр компетенций</a:t>
              </a:r>
              <a:endParaRPr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4014226" y="586225"/>
            <a:ext cx="11225773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</a:pPr>
            <a:r>
              <a:rPr lang="ru-RU" sz="5400" b="1" dirty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ВНЕДРЕНИЕ </a:t>
            </a:r>
            <a:r>
              <a:rPr lang="ru-RU" sz="5400" b="1" dirty="0" smtClean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ИНФОСТЕНДОВ </a:t>
            </a:r>
            <a:r>
              <a:rPr lang="ru-RU" sz="5400" b="1" dirty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И ДЕРЕВА ЦЕЛЕЙ</a:t>
            </a:r>
            <a:endParaRPr lang="en-US" sz="5400" b="1" dirty="0">
              <a:solidFill>
                <a:srgbClr val="F2EFEB"/>
              </a:solidFill>
              <a:latin typeface="Gubia" pitchFamily="50" charset="-52"/>
              <a:cs typeface="Gubia" pitchFamily="50" charset="-52"/>
            </a:endParaRPr>
          </a:p>
        </p:txBody>
      </p:sp>
      <p:pic>
        <p:nvPicPr>
          <p:cNvPr id="10" name="Google Shape;648;p51">
            <a:extLst>
              <a:ext uri="{FF2B5EF4-FFF2-40B4-BE49-F238E27FC236}">
                <a16:creationId xmlns:a16="http://schemas.microsoft.com/office/drawing/2014/main" xmlns="" id="{F88EDFD8-3E3B-4A3F-9AAE-E488FD3D38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44399" y="2275114"/>
            <a:ext cx="5688373" cy="736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2242876"/>
            <a:ext cx="5600337" cy="457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38" y="2242876"/>
            <a:ext cx="6102699" cy="457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428170" y="7581900"/>
            <a:ext cx="9989764" cy="190500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ubia" pitchFamily="50" charset="-52"/>
                <a:cs typeface="Gubia" pitchFamily="50" charset="-52"/>
              </a:rPr>
              <a:t>Все сотрудники компании находятся в одном информационном поле. Годовые цели компании декомпозируются вплоть до 7го уровня. </a:t>
            </a:r>
            <a:endParaRPr lang="ru-RU" sz="4400" b="1" dirty="0">
              <a:latin typeface="Gubia" pitchFamily="50" charset="-52"/>
              <a:cs typeface="Gubia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6049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342514" cy="1869541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3529" y="225726"/>
            <a:ext cx="2718827" cy="144402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707477" y="209551"/>
            <a:ext cx="14092193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ru-RU" sz="4400" b="1" dirty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ПРЕДЛОЖЕНИЯ ПО УЛУЧШЕНИЮ (ППУ)</a:t>
            </a:r>
          </a:p>
          <a:p>
            <a:pPr algn="ctr">
              <a:lnSpc>
                <a:spcPts val="5040"/>
              </a:lnSpc>
            </a:pPr>
            <a:r>
              <a:rPr lang="ru-RU" sz="4400" b="1" dirty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ВНУТРЕННИЕ РЕСУРСЫ ДЛЯ ПОВЫШЕНИЯ ЭФФЕКТИВНОСТИ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50317" y="4299667"/>
            <a:ext cx="2761483" cy="4523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Скругленный прямоугольник 13"/>
          <p:cNvSpPr/>
          <p:nvPr/>
        </p:nvSpPr>
        <p:spPr>
          <a:xfrm>
            <a:off x="1545308" y="2025149"/>
            <a:ext cx="3962400" cy="2389114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Gubia" pitchFamily="50" charset="-52"/>
                <a:cs typeface="Gubia" pitchFamily="50" charset="-52"/>
              </a:rPr>
              <a:t>СТАРТ</a:t>
            </a:r>
          </a:p>
          <a:p>
            <a:pPr algn="ctr"/>
            <a:r>
              <a:rPr lang="ru-RU" sz="3600" b="1" dirty="0">
                <a:latin typeface="Gubia" pitchFamily="50" charset="-52"/>
                <a:cs typeface="Gubia" pitchFamily="50" charset="-52"/>
              </a:rPr>
              <a:t>1 января 2020 года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6255" y="5600700"/>
            <a:ext cx="52475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C00000"/>
                </a:solidFill>
                <a:latin typeface="Gubia" pitchFamily="50" charset="-52"/>
                <a:cs typeface="Gubia" pitchFamily="50" charset="-52"/>
              </a:rPr>
              <a:t>1,7 млн. руб. </a:t>
            </a:r>
            <a:r>
              <a:rPr lang="ru-RU" sz="3600" dirty="0" smtClean="0">
                <a:latin typeface="Gubia" pitchFamily="50" charset="-52"/>
                <a:cs typeface="Gubia" pitchFamily="50" charset="-52"/>
              </a:rPr>
              <a:t>Прогнозный экономический </a:t>
            </a:r>
            <a:r>
              <a:rPr lang="ru-RU" sz="3600" dirty="0">
                <a:latin typeface="Gubia" pitchFamily="50" charset="-52"/>
                <a:cs typeface="Gubia" pitchFamily="50" charset="-52"/>
              </a:rPr>
              <a:t>эффект по поданным ППУ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16200" y="2781300"/>
            <a:ext cx="2818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ubia" pitchFamily="50" charset="-52"/>
                <a:cs typeface="Gubia" pitchFamily="50" charset="-52"/>
              </a:rPr>
              <a:t>СТАЛО</a:t>
            </a:r>
          </a:p>
          <a:p>
            <a:pPr algn="ctr"/>
            <a:r>
              <a:rPr lang="ru-RU" sz="1600" dirty="0" smtClean="0">
                <a:latin typeface="Gubia" pitchFamily="50" charset="-52"/>
                <a:cs typeface="Gubia" pitchFamily="50" charset="-52"/>
              </a:rPr>
              <a:t>+11 ящиков на поддон </a:t>
            </a:r>
            <a:r>
              <a:rPr lang="ru-RU" sz="1600" dirty="0">
                <a:latin typeface="Gubia" pitchFamily="50" charset="-52"/>
                <a:cs typeface="Gubia" pitchFamily="50" charset="-52"/>
              </a:rPr>
              <a:t>и дополнительная </a:t>
            </a:r>
            <a:r>
              <a:rPr lang="ru-RU" sz="1600" dirty="0" smtClean="0">
                <a:latin typeface="Gubia" pitchFamily="50" charset="-52"/>
                <a:cs typeface="Gubia" pitchFamily="50" charset="-52"/>
              </a:rPr>
              <a:t>устойчивость</a:t>
            </a:r>
            <a:endParaRPr lang="ru-RU" sz="1600" dirty="0">
              <a:latin typeface="Gubia" pitchFamily="50" charset="-52"/>
              <a:cs typeface="Gubia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04800" y="5605616"/>
            <a:ext cx="3962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C00000"/>
                </a:solidFill>
                <a:latin typeface="Gubia" pitchFamily="50" charset="-52"/>
                <a:cs typeface="Gubia" pitchFamily="50" charset="-52"/>
              </a:rPr>
              <a:t>14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Gubia" pitchFamily="50" charset="-52"/>
                <a:cs typeface="Gubia" pitchFamily="50" charset="-52"/>
              </a:rPr>
              <a:t>ППУ</a:t>
            </a:r>
          </a:p>
          <a:p>
            <a:pPr algn="ctr"/>
            <a:r>
              <a:rPr lang="ru-RU" sz="3200" dirty="0">
                <a:latin typeface="Gubia" pitchFamily="50" charset="-52"/>
                <a:cs typeface="Gubia" pitchFamily="50" charset="-52"/>
              </a:rPr>
              <a:t>С момента запуска проекта </a:t>
            </a:r>
            <a:r>
              <a:rPr lang="ru-RU" sz="3200" dirty="0" smtClean="0">
                <a:latin typeface="Gubia" pitchFamily="50" charset="-52"/>
                <a:cs typeface="Gubia" pitchFamily="50" charset="-52"/>
              </a:rPr>
              <a:t>подано </a:t>
            </a:r>
            <a:endParaRPr lang="ru-RU" sz="3200" dirty="0">
              <a:latin typeface="Gubia" pitchFamily="50" charset="-52"/>
              <a:cs typeface="Gubia" pitchFamily="50" charset="-52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Gubia" pitchFamily="50" charset="-52"/>
              <a:cs typeface="Gubia" pitchFamily="50" charset="-52"/>
            </a:endParaRPr>
          </a:p>
          <a:p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1811000" y="2058324"/>
            <a:ext cx="3962400" cy="652182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Gubia" pitchFamily="50" charset="-52"/>
                <a:cs typeface="Gubia" pitchFamily="50" charset="-52"/>
              </a:rPr>
              <a:t>ПРИМЕР</a:t>
            </a:r>
          </a:p>
        </p:txBody>
      </p:sp>
      <p:grpSp>
        <p:nvGrpSpPr>
          <p:cNvPr id="15" name="Google Shape;434;p10"/>
          <p:cNvGrpSpPr/>
          <p:nvPr/>
        </p:nvGrpSpPr>
        <p:grpSpPr>
          <a:xfrm>
            <a:off x="16289401" y="212758"/>
            <a:ext cx="1845716" cy="1444024"/>
            <a:chOff x="76672" y="275970"/>
            <a:chExt cx="1978920" cy="1440868"/>
          </a:xfrm>
        </p:grpSpPr>
        <p:sp>
          <p:nvSpPr>
            <p:cNvPr id="18" name="Google Shape;435;p10"/>
            <p:cNvSpPr/>
            <p:nvPr/>
          </p:nvSpPr>
          <p:spPr>
            <a:xfrm>
              <a:off x="461458" y="275970"/>
              <a:ext cx="1177560" cy="99792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36;p10"/>
            <p:cNvSpPr/>
            <p:nvPr/>
          </p:nvSpPr>
          <p:spPr>
            <a:xfrm>
              <a:off x="76672" y="1276917"/>
              <a:ext cx="1978920" cy="439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0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174"/>
                </a:buClr>
                <a:buSzPts val="700"/>
                <a:buFont typeface="Arial"/>
                <a:buNone/>
              </a:pPr>
              <a:r>
                <a:rPr lang="ru-RU" sz="900" b="1" i="1" u="none" strike="noStrike" cap="none" dirty="0">
                  <a:solidFill>
                    <a:srgbClr val="003174"/>
                  </a:solidFill>
                  <a:latin typeface="Arial"/>
                  <a:ea typeface="Arial"/>
                  <a:cs typeface="Arial"/>
                  <a:sym typeface="Arial"/>
                </a:rPr>
                <a:t>Региональный центр компетенций</a:t>
              </a:r>
              <a:endParaRPr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3" name="Прямая соединительная линия 42"/>
          <p:cNvCxnSpPr/>
          <p:nvPr/>
        </p:nvCxnSpPr>
        <p:spPr>
          <a:xfrm>
            <a:off x="3428655" y="5753100"/>
            <a:ext cx="0" cy="307019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400" y="2928852"/>
            <a:ext cx="6248400" cy="688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342514" cy="1869541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4400" y="212758"/>
            <a:ext cx="2718827" cy="1444024"/>
          </a:xfrm>
          <a:prstGeom prst="rect">
            <a:avLst/>
          </a:prstGeom>
        </p:spPr>
      </p:pic>
      <p:pic>
        <p:nvPicPr>
          <p:cNvPr id="9" name="Picture 4" descr="Картинки по запросу &quot;лидеры производительности png&quot;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461850"/>
            <a:ext cx="3810000" cy="9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8614" y="2305258"/>
            <a:ext cx="3962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Gubia" pitchFamily="50" charset="-52"/>
                <a:cs typeface="Gubia" pitchFamily="50" charset="-52"/>
              </a:rPr>
              <a:t>12</a:t>
            </a:r>
            <a:r>
              <a:rPr lang="en-US" sz="3600" b="1" dirty="0">
                <a:solidFill>
                  <a:srgbClr val="C00000"/>
                </a:solidFill>
                <a:latin typeface="Gubia" pitchFamily="50" charset="-52"/>
                <a:cs typeface="Gubia" pitchFamily="50" charset="-52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Gubia" pitchFamily="50" charset="-52"/>
                <a:cs typeface="Gubia" pitchFamily="50" charset="-52"/>
              </a:rPr>
              <a:t>– ТОП и ЛР</a:t>
            </a:r>
            <a:endParaRPr lang="ru-RU" sz="3600" b="1" dirty="0">
              <a:solidFill>
                <a:srgbClr val="C00000"/>
              </a:solidFill>
              <a:latin typeface="Gubia" pitchFamily="50" charset="-52"/>
              <a:cs typeface="Gubia" pitchFamily="50" charset="-52"/>
            </a:endParaRPr>
          </a:p>
          <a:p>
            <a:pPr algn="ctr"/>
            <a:r>
              <a:rPr lang="ru-RU" sz="2400" dirty="0"/>
              <a:t>руководителей АПК Камский участвуют в </a:t>
            </a:r>
            <a:r>
              <a:rPr lang="ru-RU" sz="2400" dirty="0" smtClean="0"/>
              <a:t>обучении </a:t>
            </a:r>
          </a:p>
          <a:p>
            <a:pPr algn="ctr"/>
            <a:r>
              <a:rPr lang="ru-RU" sz="2400" dirty="0" smtClean="0"/>
              <a:t>ВАВТ, РАНХиГС, БШ СКОЛКОВО, </a:t>
            </a:r>
            <a:r>
              <a:rPr lang="en-US" sz="2400" dirty="0" smtClean="0"/>
              <a:t>DMAN</a:t>
            </a:r>
            <a:endParaRPr lang="ru-RU" sz="2400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t="4943" r="9347" b="23388"/>
          <a:stretch/>
        </p:blipFill>
        <p:spPr>
          <a:xfrm>
            <a:off x="6477000" y="5349832"/>
            <a:ext cx="6116634" cy="41737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49832"/>
            <a:ext cx="5562429" cy="4173703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3939900" y="212758"/>
            <a:ext cx="9698026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ru-RU" sz="3200" b="1" dirty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ВОЗМОЖНОСТИ</a:t>
            </a:r>
            <a:r>
              <a:rPr lang="en-US" sz="3200" b="1" dirty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:</a:t>
            </a:r>
            <a:endParaRPr lang="ru-RU" sz="3200" b="1" dirty="0">
              <a:solidFill>
                <a:srgbClr val="F2EFEB"/>
              </a:solidFill>
              <a:latin typeface="Gubia" pitchFamily="50" charset="-52"/>
              <a:cs typeface="Gubia" pitchFamily="50" charset="-52"/>
            </a:endParaRPr>
          </a:p>
          <a:p>
            <a:pPr algn="ctr">
              <a:lnSpc>
                <a:spcPts val="5040"/>
              </a:lnSpc>
            </a:pPr>
            <a:r>
              <a:rPr lang="ru-RU" sz="3200" b="1" dirty="0" smtClean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ОБУЧЕНИЕ и УЧАСТИЕ </a:t>
            </a:r>
            <a:r>
              <a:rPr lang="ru-RU" sz="3200" b="1" dirty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В ПРОЕКТЕ ЛИДЕРЫ ПРОИЗВОДИТЕЛЬНОСТИ</a:t>
            </a:r>
            <a:endParaRPr lang="en-US" sz="3200" b="1" dirty="0">
              <a:solidFill>
                <a:srgbClr val="F2EFEB"/>
              </a:solidFill>
              <a:latin typeface="Gubia" pitchFamily="50" charset="-52"/>
              <a:cs typeface="Gubia" pitchFamily="50" charset="-52"/>
            </a:endParaRPr>
          </a:p>
        </p:txBody>
      </p:sp>
      <p:pic>
        <p:nvPicPr>
          <p:cNvPr id="13" name="Picture 2" descr="Картинки по запросу &quot;корпоративный университет сбербанка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435" y="5878597"/>
            <a:ext cx="3168397" cy="3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23382" y="2126173"/>
            <a:ext cx="4223869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b="1" dirty="0">
                <a:solidFill>
                  <a:srgbClr val="C00000"/>
                </a:solidFill>
                <a:latin typeface="Gubia" pitchFamily="50" charset="-52"/>
                <a:cs typeface="Gubia" pitchFamily="50" charset="-52"/>
              </a:rPr>
              <a:t>3</a:t>
            </a:r>
            <a:r>
              <a:rPr lang="ru-RU" sz="2000" dirty="0">
                <a:latin typeface="Gubia" pitchFamily="50" charset="-52"/>
                <a:cs typeface="Gubia" pitchFamily="50" charset="-52"/>
              </a:rPr>
              <a:t> </a:t>
            </a:r>
          </a:p>
          <a:p>
            <a:pPr algn="ctr"/>
            <a:r>
              <a:rPr lang="ru-RU" sz="2400" dirty="0" smtClean="0"/>
              <a:t>стажировку </a:t>
            </a:r>
            <a:r>
              <a:rPr lang="ru-RU" sz="2400" dirty="0"/>
              <a:t>в Германии</a:t>
            </a:r>
          </a:p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2593634" y="2126173"/>
            <a:ext cx="609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C00000"/>
                </a:solidFill>
                <a:latin typeface="Gubia" pitchFamily="50" charset="-52"/>
                <a:cs typeface="Gubia" pitchFamily="50" charset="-52"/>
              </a:rPr>
              <a:t>1,2 млн. руб. </a:t>
            </a:r>
          </a:p>
          <a:p>
            <a:pPr algn="ctr"/>
            <a:r>
              <a:rPr lang="ru-RU" sz="2800" dirty="0">
                <a:latin typeface="Gubia" pitchFamily="50" charset="-52"/>
                <a:cs typeface="Gubia" pitchFamily="50" charset="-52"/>
              </a:rPr>
              <a:t>полученные субсидии на обучение персонала.</a:t>
            </a:r>
          </a:p>
          <a:p>
            <a:pPr algn="ctr"/>
            <a:r>
              <a:rPr lang="ru-RU" sz="6600" b="1" dirty="0">
                <a:solidFill>
                  <a:srgbClr val="C00000"/>
                </a:solidFill>
                <a:latin typeface="Gubia" pitchFamily="50" charset="-52"/>
                <a:cs typeface="Gubia" pitchFamily="50" charset="-52"/>
              </a:rPr>
              <a:t>66 человек</a:t>
            </a:r>
          </a:p>
          <a:p>
            <a:pPr algn="ctr"/>
            <a:r>
              <a:rPr lang="ru-RU" sz="2800" dirty="0">
                <a:latin typeface="Gubia" pitchFamily="50" charset="-52"/>
                <a:cs typeface="Gubia" pitchFamily="50" charset="-52"/>
              </a:rPr>
              <a:t>обучено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6096000" y="2694562"/>
            <a:ext cx="0" cy="633513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2954000" y="2694562"/>
            <a:ext cx="0" cy="633513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39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869541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496" y="212758"/>
            <a:ext cx="2718827" cy="1444024"/>
          </a:xfrm>
          <a:prstGeom prst="rect">
            <a:avLst/>
          </a:prstGeom>
        </p:spPr>
      </p:pic>
      <p:pic>
        <p:nvPicPr>
          <p:cNvPr id="2050" name="Picture 2" descr="Картинки по запросу &quot;чарльз дарвин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24100"/>
            <a:ext cx="5841355" cy="750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34200" y="2476500"/>
            <a:ext cx="1135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3600" b="1" dirty="0">
                <a:latin typeface="Gubia" pitchFamily="50" charset="-52"/>
                <a:cs typeface="Gubia" pitchFamily="50" charset="-52"/>
              </a:rPr>
              <a:t>Выживает</a:t>
            </a:r>
            <a:r>
              <a:rPr lang="ru-RU" sz="3600" dirty="0">
                <a:latin typeface="Gubia" pitchFamily="50" charset="-52"/>
                <a:cs typeface="Gubia" pitchFamily="50" charset="-52"/>
              </a:rPr>
              <a:t> </a:t>
            </a:r>
            <a:r>
              <a:rPr lang="ru-RU" sz="3600" b="1" dirty="0">
                <a:latin typeface="Gubia" pitchFamily="50" charset="-52"/>
                <a:cs typeface="Gubia" pitchFamily="50" charset="-52"/>
              </a:rPr>
              <a:t>не</a:t>
            </a:r>
            <a:r>
              <a:rPr lang="ru-RU" sz="3600" dirty="0">
                <a:latin typeface="Gubia" pitchFamily="50" charset="-52"/>
                <a:cs typeface="Gubia" pitchFamily="50" charset="-52"/>
              </a:rPr>
              <a:t> </a:t>
            </a:r>
            <a:r>
              <a:rPr lang="ru-RU" sz="3600" b="1" dirty="0">
                <a:latin typeface="Gubia" pitchFamily="50" charset="-52"/>
                <a:cs typeface="Gubia" pitchFamily="50" charset="-52"/>
              </a:rPr>
              <a:t>самый</a:t>
            </a:r>
            <a:r>
              <a:rPr lang="ru-RU" sz="3600" dirty="0">
                <a:latin typeface="Gubia" pitchFamily="50" charset="-52"/>
                <a:cs typeface="Gubia" pitchFamily="50" charset="-52"/>
              </a:rPr>
              <a:t> </a:t>
            </a:r>
            <a:r>
              <a:rPr lang="ru-RU" sz="3600" b="1" dirty="0">
                <a:latin typeface="Gubia" pitchFamily="50" charset="-52"/>
                <a:cs typeface="Gubia" pitchFamily="50" charset="-52"/>
              </a:rPr>
              <a:t>сильный</a:t>
            </a:r>
            <a:r>
              <a:rPr lang="ru-RU" sz="3600" dirty="0">
                <a:latin typeface="Gubia" pitchFamily="50" charset="-52"/>
                <a:cs typeface="Gubia" pitchFamily="50" charset="-52"/>
              </a:rPr>
              <a:t> </a:t>
            </a:r>
            <a:r>
              <a:rPr lang="ru-RU" sz="3600" b="1" dirty="0">
                <a:latin typeface="Gubia" pitchFamily="50" charset="-52"/>
                <a:cs typeface="Gubia" pitchFamily="50" charset="-52"/>
              </a:rPr>
              <a:t>и</a:t>
            </a:r>
            <a:r>
              <a:rPr lang="ru-RU" sz="3600" dirty="0">
                <a:latin typeface="Gubia" pitchFamily="50" charset="-52"/>
                <a:cs typeface="Gubia" pitchFamily="50" charset="-52"/>
              </a:rPr>
              <a:t> </a:t>
            </a:r>
            <a:r>
              <a:rPr lang="ru-RU" sz="3600" b="1" dirty="0">
                <a:latin typeface="Gubia" pitchFamily="50" charset="-52"/>
                <a:cs typeface="Gubia" pitchFamily="50" charset="-52"/>
              </a:rPr>
              <a:t>не</a:t>
            </a:r>
            <a:r>
              <a:rPr lang="ru-RU" sz="3600" dirty="0">
                <a:latin typeface="Gubia" pitchFamily="50" charset="-52"/>
                <a:cs typeface="Gubia" pitchFamily="50" charset="-52"/>
              </a:rPr>
              <a:t> </a:t>
            </a:r>
            <a:r>
              <a:rPr lang="ru-RU" sz="3600" b="1" dirty="0">
                <a:latin typeface="Gubia" pitchFamily="50" charset="-52"/>
                <a:cs typeface="Gubia" pitchFamily="50" charset="-52"/>
              </a:rPr>
              <a:t>самый</a:t>
            </a:r>
            <a:r>
              <a:rPr lang="ru-RU" sz="3600" dirty="0">
                <a:latin typeface="Gubia" pitchFamily="50" charset="-52"/>
                <a:cs typeface="Gubia" pitchFamily="50" charset="-52"/>
              </a:rPr>
              <a:t> </a:t>
            </a:r>
            <a:r>
              <a:rPr lang="ru-RU" sz="3600" b="1" dirty="0">
                <a:latin typeface="Gubia" pitchFamily="50" charset="-52"/>
                <a:cs typeface="Gubia" pitchFamily="50" charset="-52"/>
              </a:rPr>
              <a:t>умный</a:t>
            </a:r>
            <a:r>
              <a:rPr lang="ru-RU" sz="3600" dirty="0">
                <a:latin typeface="Gubia" pitchFamily="50" charset="-52"/>
                <a:cs typeface="Gubia" pitchFamily="50" charset="-52"/>
              </a:rPr>
              <a:t>, </a:t>
            </a:r>
            <a:r>
              <a:rPr lang="ru-RU" sz="3600" b="1" dirty="0">
                <a:latin typeface="Gubia" pitchFamily="50" charset="-52"/>
                <a:cs typeface="Gubia" pitchFamily="50" charset="-52"/>
              </a:rPr>
              <a:t>а</a:t>
            </a:r>
            <a:r>
              <a:rPr lang="ru-RU" sz="3600" dirty="0">
                <a:latin typeface="Gubia" pitchFamily="50" charset="-52"/>
                <a:cs typeface="Gubia" pitchFamily="50" charset="-52"/>
              </a:rPr>
              <a:t> </a:t>
            </a:r>
            <a:r>
              <a:rPr lang="ru-RU" sz="3600" b="1" dirty="0">
                <a:latin typeface="Gubia" pitchFamily="50" charset="-52"/>
                <a:cs typeface="Gubia" pitchFamily="50" charset="-52"/>
              </a:rPr>
              <a:t>тот</a:t>
            </a:r>
            <a:r>
              <a:rPr lang="ru-RU" sz="3600" dirty="0">
                <a:latin typeface="Gubia" pitchFamily="50" charset="-52"/>
                <a:cs typeface="Gubia" pitchFamily="50" charset="-52"/>
              </a:rPr>
              <a:t>, </a:t>
            </a:r>
            <a:r>
              <a:rPr lang="ru-RU" sz="3600" b="1" dirty="0">
                <a:latin typeface="Gubia" pitchFamily="50" charset="-52"/>
                <a:cs typeface="Gubia" pitchFamily="50" charset="-52"/>
              </a:rPr>
              <a:t>кто</a:t>
            </a:r>
            <a:r>
              <a:rPr lang="en-US" sz="3600" b="1" dirty="0">
                <a:latin typeface="Gubia" pitchFamily="50" charset="-52"/>
                <a:cs typeface="Gubia" pitchFamily="50" charset="-52"/>
              </a:rPr>
              <a:t>        </a:t>
            </a:r>
            <a:r>
              <a:rPr lang="ru-RU" sz="3600" dirty="0">
                <a:latin typeface="Gubia" pitchFamily="50" charset="-52"/>
                <a:cs typeface="Gubia" pitchFamily="50" charset="-52"/>
              </a:rPr>
              <a:t> </a:t>
            </a:r>
            <a:r>
              <a:rPr lang="ru-RU" sz="3600" b="1" dirty="0">
                <a:latin typeface="Gubia" pitchFamily="50" charset="-52"/>
                <a:cs typeface="Gubia" pitchFamily="50" charset="-52"/>
              </a:rPr>
              <a:t>лучше</a:t>
            </a:r>
            <a:r>
              <a:rPr lang="ru-RU" sz="3600" dirty="0">
                <a:latin typeface="Gubia" pitchFamily="50" charset="-52"/>
                <a:cs typeface="Gubia" pitchFamily="50" charset="-52"/>
              </a:rPr>
              <a:t> </a:t>
            </a:r>
            <a:r>
              <a:rPr lang="ru-RU" sz="3600" b="1" dirty="0">
                <a:latin typeface="Gubia" pitchFamily="50" charset="-52"/>
                <a:cs typeface="Gubia" pitchFamily="50" charset="-52"/>
              </a:rPr>
              <a:t>всех</a:t>
            </a:r>
            <a:r>
              <a:rPr lang="ru-RU" sz="3600" dirty="0">
                <a:latin typeface="Gubia" pitchFamily="50" charset="-52"/>
                <a:cs typeface="Gubia" pitchFamily="50" charset="-52"/>
              </a:rPr>
              <a:t> </a:t>
            </a:r>
            <a:r>
              <a:rPr lang="ru-RU" sz="3600" b="1" dirty="0">
                <a:latin typeface="Gubia" pitchFamily="50" charset="-52"/>
                <a:cs typeface="Gubia" pitchFamily="50" charset="-52"/>
              </a:rPr>
              <a:t>приспосабливается</a:t>
            </a:r>
            <a:r>
              <a:rPr lang="ru-RU" sz="3600" dirty="0">
                <a:latin typeface="Gubia" pitchFamily="50" charset="-52"/>
                <a:cs typeface="Gubia" pitchFamily="50" charset="-52"/>
              </a:rPr>
              <a:t> </a:t>
            </a:r>
            <a:r>
              <a:rPr lang="ru-RU" sz="3600" b="1" dirty="0">
                <a:latin typeface="Gubia" pitchFamily="50" charset="-52"/>
                <a:cs typeface="Gubia" pitchFamily="50" charset="-52"/>
              </a:rPr>
              <a:t>к</a:t>
            </a:r>
            <a:r>
              <a:rPr lang="ru-RU" sz="3600" dirty="0">
                <a:latin typeface="Gubia" pitchFamily="50" charset="-52"/>
                <a:cs typeface="Gubia" pitchFamily="50" charset="-52"/>
              </a:rPr>
              <a:t> </a:t>
            </a:r>
            <a:r>
              <a:rPr lang="ru-RU" sz="3600" b="1" dirty="0">
                <a:latin typeface="Gubia" pitchFamily="50" charset="-52"/>
                <a:cs typeface="Gubia" pitchFamily="50" charset="-52"/>
              </a:rPr>
              <a:t>изменениям.</a:t>
            </a:r>
          </a:p>
          <a:p>
            <a:pPr algn="r" fontAlgn="base"/>
            <a:r>
              <a:rPr lang="ru-RU" sz="3600" b="1" dirty="0">
                <a:solidFill>
                  <a:srgbClr val="331402"/>
                </a:solidFill>
                <a:latin typeface="Gubia" pitchFamily="50" charset="-52"/>
                <a:cs typeface="Gubia" pitchFamily="50" charset="-52"/>
              </a:rPr>
              <a:t>Чарльз Дарвин</a:t>
            </a:r>
            <a:endParaRPr lang="ru-RU" sz="3600" b="1" i="0" dirty="0">
              <a:solidFill>
                <a:srgbClr val="331402"/>
              </a:solidFill>
              <a:effectLst/>
              <a:latin typeface="Gubia" pitchFamily="50" charset="-52"/>
              <a:cs typeface="Gubia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2800" y="6795633"/>
            <a:ext cx="9677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Gubia" pitchFamily="50" charset="-52"/>
                <a:cs typeface="Gubia" pitchFamily="50" charset="-52"/>
              </a:rPr>
              <a:t>Ленар Салахов</a:t>
            </a:r>
          </a:p>
          <a:p>
            <a:pPr algn="ctr"/>
            <a:r>
              <a:rPr lang="ru-RU" sz="4800" b="1" dirty="0" smtClean="0">
                <a:latin typeface="Gubia" pitchFamily="50" charset="-52"/>
                <a:cs typeface="Gubia" pitchFamily="50" charset="-52"/>
              </a:rPr>
              <a:t>генеральный директор</a:t>
            </a:r>
          </a:p>
          <a:p>
            <a:pPr algn="ctr"/>
            <a:r>
              <a:rPr lang="ru-RU" sz="4800" b="1" dirty="0" smtClean="0">
                <a:latin typeface="Gubia" pitchFamily="50" charset="-52"/>
                <a:cs typeface="Gubia" pitchFamily="50" charset="-52"/>
              </a:rPr>
              <a:t>+7 917 850 2682</a:t>
            </a:r>
          </a:p>
          <a:p>
            <a:pPr algn="ctr"/>
            <a:r>
              <a:rPr lang="en-US" sz="4800" b="1" dirty="0" smtClean="0">
                <a:latin typeface="Gubia" pitchFamily="50" charset="-52"/>
                <a:cs typeface="Gubia" pitchFamily="50" charset="-52"/>
              </a:rPr>
              <a:t>salahov@apkkam.ru</a:t>
            </a:r>
            <a:endParaRPr lang="ru-RU" sz="4800" b="1" dirty="0">
              <a:latin typeface="Gubia" pitchFamily="50" charset="-52"/>
              <a:cs typeface="Gubia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74755" y="4457700"/>
            <a:ext cx="117603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Gubia" pitchFamily="50" charset="-52"/>
                <a:cs typeface="Gubia" pitchFamily="50" charset="-52"/>
              </a:rPr>
              <a:t>Нацпроект – это, в том числе, </a:t>
            </a:r>
            <a:r>
              <a:rPr lang="ru-RU" sz="4800" b="1" u="sng" dirty="0">
                <a:solidFill>
                  <a:srgbClr val="C00000"/>
                </a:solidFill>
                <a:latin typeface="Gubia" pitchFamily="50" charset="-52"/>
                <a:cs typeface="Gubia" pitchFamily="50" charset="-52"/>
              </a:rPr>
              <a:t>возможность</a:t>
            </a:r>
            <a:r>
              <a:rPr lang="ru-RU" sz="4800" b="1" dirty="0">
                <a:solidFill>
                  <a:srgbClr val="C00000"/>
                </a:solidFill>
                <a:latin typeface="Gubia" pitchFamily="50" charset="-52"/>
                <a:cs typeface="Gubia" pitchFamily="50" charset="-52"/>
              </a:rPr>
              <a:t> научиться быстрее адаптироваться к изменениям!</a:t>
            </a:r>
          </a:p>
        </p:txBody>
      </p:sp>
      <p:grpSp>
        <p:nvGrpSpPr>
          <p:cNvPr id="8" name="Google Shape;434;p10"/>
          <p:cNvGrpSpPr/>
          <p:nvPr/>
        </p:nvGrpSpPr>
        <p:grpSpPr>
          <a:xfrm>
            <a:off x="16289401" y="212758"/>
            <a:ext cx="1845716" cy="1444024"/>
            <a:chOff x="76672" y="275970"/>
            <a:chExt cx="1978920" cy="1440868"/>
          </a:xfrm>
        </p:grpSpPr>
        <p:sp>
          <p:nvSpPr>
            <p:cNvPr id="9" name="Google Shape;435;p10"/>
            <p:cNvSpPr/>
            <p:nvPr/>
          </p:nvSpPr>
          <p:spPr>
            <a:xfrm>
              <a:off x="461458" y="275970"/>
              <a:ext cx="1177560" cy="99792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436;p10"/>
            <p:cNvSpPr/>
            <p:nvPr/>
          </p:nvSpPr>
          <p:spPr>
            <a:xfrm>
              <a:off x="76672" y="1276917"/>
              <a:ext cx="1978920" cy="439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0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174"/>
                </a:buClr>
                <a:buSzPts val="700"/>
                <a:buFont typeface="Arial"/>
                <a:buNone/>
              </a:pPr>
              <a:r>
                <a:rPr lang="ru-RU" sz="900" b="1" i="1" u="none" strike="noStrike" cap="none" dirty="0">
                  <a:solidFill>
                    <a:srgbClr val="003174"/>
                  </a:solidFill>
                  <a:latin typeface="Arial"/>
                  <a:ea typeface="Arial"/>
                  <a:cs typeface="Arial"/>
                  <a:sym typeface="Arial"/>
                </a:rPr>
                <a:t>Региональный центр компетенций</a:t>
              </a:r>
              <a:endParaRPr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TextBox 4"/>
          <p:cNvSpPr txBox="1"/>
          <p:nvPr/>
        </p:nvSpPr>
        <p:spPr>
          <a:xfrm>
            <a:off x="4839849" y="519271"/>
            <a:ext cx="969802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Gubia" pitchFamily="50" charset="-52"/>
                <a:cs typeface="Gubia" pitchFamily="50" charset="-52"/>
              </a:rPr>
              <a:t>СПАСИБО ЗА </a:t>
            </a:r>
            <a:r>
              <a:rPr lang="ru-RU" sz="5400" b="1" dirty="0">
                <a:solidFill>
                  <a:schemeClr val="bg1"/>
                </a:solidFill>
                <a:latin typeface="Gubia" pitchFamily="50" charset="-52"/>
                <a:cs typeface="Gubia" pitchFamily="50" charset="-52"/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4258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2295058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00" y="419614"/>
            <a:ext cx="2718827" cy="1444024"/>
          </a:xfrm>
          <a:prstGeom prst="rect">
            <a:avLst/>
          </a:prstGeom>
        </p:spPr>
      </p:pic>
      <p:pic>
        <p:nvPicPr>
          <p:cNvPr id="28" name="Picture 7"/>
          <p:cNvPicPr>
            <a:picLocks noChangeAspect="1"/>
          </p:cNvPicPr>
          <p:nvPr/>
        </p:nvPicPr>
        <p:blipFill rotWithShape="1">
          <a:blip r:embed="rId4"/>
          <a:srcRect r="50318" b="2565"/>
          <a:stretch/>
        </p:blipFill>
        <p:spPr>
          <a:xfrm>
            <a:off x="12801600" y="2295058"/>
            <a:ext cx="5486400" cy="7991942"/>
          </a:xfrm>
          <a:prstGeom prst="rect">
            <a:avLst/>
          </a:prstGeom>
        </p:spPr>
      </p:pic>
      <p:sp>
        <p:nvSpPr>
          <p:cNvPr id="113" name="TextBox 4"/>
          <p:cNvSpPr txBox="1"/>
          <p:nvPr/>
        </p:nvSpPr>
        <p:spPr>
          <a:xfrm>
            <a:off x="10816450" y="812818"/>
            <a:ext cx="7438420" cy="65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ru-RU" sz="5400" b="1" dirty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ИНВЕСТИЦИОННЫЙ ПРОЕКТ</a:t>
            </a:r>
            <a:endParaRPr lang="en-US" sz="5400" b="1" i="0" dirty="0">
              <a:solidFill>
                <a:srgbClr val="F2EFEB"/>
              </a:solidFill>
              <a:latin typeface="Gubia" pitchFamily="50" charset="-52"/>
              <a:cs typeface="Gubia" pitchFamily="50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09967"/>
            <a:ext cx="12801600" cy="80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3808"/>
            <a:ext cx="18288000" cy="2295058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00" y="467908"/>
            <a:ext cx="2718827" cy="144402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4"/>
          <a:srcRect l="3542" r="3767"/>
          <a:stretch/>
        </p:blipFill>
        <p:spPr>
          <a:xfrm>
            <a:off x="304800" y="2430284"/>
            <a:ext cx="12725400" cy="74314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192" y="5905500"/>
            <a:ext cx="1487636" cy="1143000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10836328" y="784913"/>
            <a:ext cx="7438420" cy="65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ru-RU" sz="5400" b="1" dirty="0" smtClean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Продуктовая линейка</a:t>
            </a:r>
            <a:endParaRPr lang="en-US" sz="5400" b="1" i="0" dirty="0">
              <a:solidFill>
                <a:srgbClr val="F2EFEB"/>
              </a:solidFill>
              <a:latin typeface="Gubia" pitchFamily="50" charset="-52"/>
              <a:cs typeface="Gubia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471" y="2261250"/>
            <a:ext cx="5221529" cy="802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0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900405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6773" y="228190"/>
            <a:ext cx="2718827" cy="144402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439400" y="625957"/>
            <a:ext cx="7438420" cy="65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ru-RU" sz="5400" b="1" dirty="0" smtClean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МЫ </a:t>
            </a:r>
            <a:r>
              <a:rPr lang="ru-RU" sz="5400" b="1" i="0" dirty="0" smtClean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СЕГОДНЯ</a:t>
            </a:r>
            <a:endParaRPr lang="en-US" sz="5400" b="1" i="0" dirty="0">
              <a:solidFill>
                <a:srgbClr val="F2EFEB"/>
              </a:solidFill>
              <a:latin typeface="Gubia" pitchFamily="50" charset="-52"/>
              <a:cs typeface="Gubia" pitchFamily="50" charset="-52"/>
            </a:endParaRPr>
          </a:p>
        </p:txBody>
      </p:sp>
      <p:pic>
        <p:nvPicPr>
          <p:cNvPr id="29" name="Picture 6"/>
          <p:cNvPicPr>
            <a:picLocks noChangeAspect="1"/>
          </p:cNvPicPr>
          <p:nvPr/>
        </p:nvPicPr>
        <p:blipFill>
          <a:blip r:embed="rId4"/>
          <a:srcRect l="16645" r="11578" b="901"/>
          <a:stretch>
            <a:fillRect/>
          </a:stretch>
        </p:blipFill>
        <p:spPr>
          <a:xfrm>
            <a:off x="10439400" y="4046468"/>
            <a:ext cx="6937772" cy="5943600"/>
          </a:xfrm>
          <a:prstGeom prst="rect">
            <a:avLst/>
          </a:prstGeom>
        </p:spPr>
      </p:pic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792518"/>
              </p:ext>
            </p:extLst>
          </p:nvPr>
        </p:nvGraphicFramePr>
        <p:xfrm>
          <a:off x="960886" y="3438301"/>
          <a:ext cx="8686800" cy="3810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71343" y="21717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Gubia" pitchFamily="50" charset="-52"/>
                <a:cs typeface="Gubia" pitchFamily="50" charset="-52"/>
              </a:rPr>
              <a:t>ТЕМПЫ РОСТА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477020" y="2172578"/>
            <a:ext cx="68109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ubia" pitchFamily="50" charset="-52"/>
                <a:cs typeface="Gubia" pitchFamily="50" charset="-52"/>
              </a:rPr>
              <a:t>1</a:t>
            </a:r>
            <a:r>
              <a:rPr lang="ru-RU" sz="4000" b="1" dirty="0">
                <a:latin typeface="Gubia" pitchFamily="50" charset="-52"/>
                <a:cs typeface="Gubia" pitchFamily="50" charset="-52"/>
              </a:rPr>
              <a:t>6</a:t>
            </a:r>
            <a:r>
              <a:rPr lang="en-US" sz="4000" b="1" dirty="0">
                <a:latin typeface="Gubia" pitchFamily="50" charset="-52"/>
                <a:cs typeface="Gubia" pitchFamily="50" charset="-52"/>
              </a:rPr>
              <a:t> </a:t>
            </a:r>
            <a:r>
              <a:rPr lang="ru-RU" sz="4000" b="1" dirty="0">
                <a:latin typeface="Gubia" pitchFamily="50" charset="-52"/>
                <a:cs typeface="Gubia" pitchFamily="50" charset="-52"/>
              </a:rPr>
              <a:t>РЕГИОНОВ ПРИСУТСТВИЯ</a:t>
            </a:r>
          </a:p>
          <a:p>
            <a:endParaRPr lang="ru-RU" dirty="0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6006053"/>
              </p:ext>
            </p:extLst>
          </p:nvPr>
        </p:nvGraphicFramePr>
        <p:xfrm>
          <a:off x="609600" y="724852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785970"/>
              </p:ext>
            </p:extLst>
          </p:nvPr>
        </p:nvGraphicFramePr>
        <p:xfrm>
          <a:off x="5291137" y="7353300"/>
          <a:ext cx="45720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19798" y="3410872"/>
            <a:ext cx="2177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ubia" pitchFamily="50" charset="-52"/>
                <a:cs typeface="Gubia" pitchFamily="50" charset="-52"/>
              </a:rPr>
              <a:t>Выручка, млн.руб</a:t>
            </a:r>
            <a:endParaRPr lang="ru-RU" sz="2400" b="1" dirty="0">
              <a:latin typeface="Gubia" pitchFamily="50" charset="-52"/>
              <a:cs typeface="Gubia" pitchFamily="50" charset="-52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62000" y="7353300"/>
            <a:ext cx="8991600" cy="0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291137" y="7429500"/>
            <a:ext cx="0" cy="2362200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5800" y="3410872"/>
            <a:ext cx="8991600" cy="0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814293" y="8113072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+18%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6" name="Picture 2" descr="C:\Users\Ильдар\Desktop\Лого\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268051" y="2975402"/>
            <a:ext cx="1716209" cy="464389"/>
          </a:xfrm>
          <a:prstGeom prst="rect">
            <a:avLst/>
          </a:prstGeom>
          <a:noFill/>
        </p:spPr>
      </p:pic>
      <p:pic>
        <p:nvPicPr>
          <p:cNvPr id="18" name="Picture 3" descr="C:\Users\Ильдар\Desktop\Лого\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92462" y="3530681"/>
            <a:ext cx="1717240" cy="407685"/>
          </a:xfrm>
          <a:prstGeom prst="rect">
            <a:avLst/>
          </a:prstGeom>
          <a:noFill/>
        </p:spPr>
      </p:pic>
      <p:pic>
        <p:nvPicPr>
          <p:cNvPr id="19" name="Picture 6" descr="C:\Users\Ильдар\Desktop\Лого\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688090" y="2996513"/>
            <a:ext cx="1325983" cy="464981"/>
          </a:xfrm>
          <a:prstGeom prst="rect">
            <a:avLst/>
          </a:prstGeom>
          <a:noFill/>
        </p:spPr>
      </p:pic>
      <p:pic>
        <p:nvPicPr>
          <p:cNvPr id="20" name="Picture 8" descr="C:\Users\Ильдар\Desktop\Лого\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645073" y="3649713"/>
            <a:ext cx="692344" cy="297674"/>
          </a:xfrm>
          <a:prstGeom prst="rect">
            <a:avLst/>
          </a:prstGeom>
          <a:noFill/>
        </p:spPr>
      </p:pic>
      <p:pic>
        <p:nvPicPr>
          <p:cNvPr id="21" name="Picture 11" descr="C:\Users\Ильдар\Desktop\Лого\8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541490" y="3654885"/>
            <a:ext cx="807735" cy="268053"/>
          </a:xfrm>
          <a:prstGeom prst="rect">
            <a:avLst/>
          </a:prstGeom>
          <a:noFill/>
        </p:spPr>
      </p:pic>
      <p:pic>
        <p:nvPicPr>
          <p:cNvPr id="22" name="Picture 12" descr="C:\Users\Ильдар\Desktop\Лого\9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483275" y="3649713"/>
            <a:ext cx="784642" cy="260391"/>
          </a:xfrm>
          <a:prstGeom prst="rect">
            <a:avLst/>
          </a:prstGeom>
          <a:noFill/>
        </p:spPr>
      </p:pic>
      <p:pic>
        <p:nvPicPr>
          <p:cNvPr id="23" name="Picture 16" descr="C:\Users\Ильдар\Desktop\Лого\13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682858" y="3996334"/>
            <a:ext cx="1336446" cy="455963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238238" y="3004137"/>
            <a:ext cx="1260721" cy="44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8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/>
          <p:nvPr/>
        </p:nvSpPr>
        <p:spPr>
          <a:xfrm>
            <a:off x="0" y="0"/>
            <a:ext cx="18288000" cy="1485899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78729"/>
            <a:ext cx="2286000" cy="12141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6800" y="356991"/>
            <a:ext cx="10867420" cy="657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ru-RU" sz="5400" b="1" dirty="0" smtClean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Наша корпоративная культура</a:t>
            </a:r>
            <a:endParaRPr lang="en-US" sz="5400" b="1" i="0" dirty="0">
              <a:solidFill>
                <a:srgbClr val="F2EFEB"/>
              </a:solidFill>
              <a:latin typeface="Gubia" pitchFamily="50" charset="-52"/>
              <a:cs typeface="Gubia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18288000" cy="938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1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869541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" y="212758"/>
            <a:ext cx="2718827" cy="144402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14466" y="374380"/>
            <a:ext cx="14092193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ru-RU" sz="3200" b="1" dirty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ВОЗМОЖНОСТИ ОТ ВСТУПЛЕНИЯ В НАЦПРОЕКТ </a:t>
            </a:r>
          </a:p>
          <a:p>
            <a:pPr algn="ctr">
              <a:lnSpc>
                <a:spcPts val="5040"/>
              </a:lnSpc>
            </a:pPr>
            <a:r>
              <a:rPr lang="ru-RU" sz="3200" b="1" dirty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«ПОВЫШЕНИЕ ПРОИЗВОДИТЕЛЬНОСТИ ТРУДА И ПОДДЕРЖКА ЗАНЯТОСТИ»</a:t>
            </a:r>
            <a:endParaRPr lang="en-US" sz="3200" b="1" dirty="0">
              <a:solidFill>
                <a:srgbClr val="F2EFEB"/>
              </a:solidFill>
              <a:latin typeface="Gubia" pitchFamily="50" charset="-52"/>
              <a:cs typeface="Gubia" pitchFamily="50" charset="-52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943069436"/>
              </p:ext>
            </p:extLst>
          </p:nvPr>
        </p:nvGraphicFramePr>
        <p:xfrm>
          <a:off x="7772400" y="2485274"/>
          <a:ext cx="10227716" cy="7072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t="11728"/>
          <a:stretch/>
        </p:blipFill>
        <p:spPr>
          <a:xfrm>
            <a:off x="296836" y="2659293"/>
            <a:ext cx="7451180" cy="6724617"/>
          </a:xfrm>
          <a:prstGeom prst="rect">
            <a:avLst/>
          </a:prstGeom>
        </p:spPr>
      </p:pic>
      <p:grpSp>
        <p:nvGrpSpPr>
          <p:cNvPr id="14" name="Google Shape;434;p10"/>
          <p:cNvGrpSpPr/>
          <p:nvPr/>
        </p:nvGrpSpPr>
        <p:grpSpPr>
          <a:xfrm>
            <a:off x="16154400" y="212758"/>
            <a:ext cx="1845716" cy="1444024"/>
            <a:chOff x="76672" y="275970"/>
            <a:chExt cx="1978920" cy="1440868"/>
          </a:xfrm>
        </p:grpSpPr>
        <p:sp>
          <p:nvSpPr>
            <p:cNvPr id="15" name="Google Shape;435;p10"/>
            <p:cNvSpPr/>
            <p:nvPr/>
          </p:nvSpPr>
          <p:spPr>
            <a:xfrm>
              <a:off x="461458" y="275970"/>
              <a:ext cx="1177560" cy="99792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436;p10"/>
            <p:cNvSpPr/>
            <p:nvPr/>
          </p:nvSpPr>
          <p:spPr>
            <a:xfrm>
              <a:off x="76672" y="1276917"/>
              <a:ext cx="1978920" cy="439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0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174"/>
                </a:buClr>
                <a:buSzPts val="700"/>
                <a:buFont typeface="Arial"/>
                <a:buNone/>
              </a:pPr>
              <a:r>
                <a:rPr lang="ru-RU" sz="900" b="1" i="1" u="none" strike="noStrike" cap="none" dirty="0">
                  <a:solidFill>
                    <a:srgbClr val="003174"/>
                  </a:solidFill>
                  <a:latin typeface="Arial"/>
                  <a:ea typeface="Arial"/>
                  <a:cs typeface="Arial"/>
                  <a:sym typeface="Arial"/>
                </a:rPr>
                <a:t>Региональный центр компетенций</a:t>
              </a:r>
              <a:endParaRPr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132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869541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2973" y="212758"/>
            <a:ext cx="2718827" cy="1444024"/>
          </a:xfrm>
          <a:prstGeom prst="rect">
            <a:avLst/>
          </a:prstGeom>
        </p:spPr>
      </p:pic>
      <p:grpSp>
        <p:nvGrpSpPr>
          <p:cNvPr id="6" name="Google Shape;434;p10"/>
          <p:cNvGrpSpPr/>
          <p:nvPr/>
        </p:nvGrpSpPr>
        <p:grpSpPr>
          <a:xfrm>
            <a:off x="16154400" y="212758"/>
            <a:ext cx="1845716" cy="1444024"/>
            <a:chOff x="76672" y="275970"/>
            <a:chExt cx="1978920" cy="1440868"/>
          </a:xfrm>
        </p:grpSpPr>
        <p:sp>
          <p:nvSpPr>
            <p:cNvPr id="7" name="Google Shape;435;p10"/>
            <p:cNvSpPr/>
            <p:nvPr/>
          </p:nvSpPr>
          <p:spPr>
            <a:xfrm>
              <a:off x="461458" y="275970"/>
              <a:ext cx="1177560" cy="99792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436;p10"/>
            <p:cNvSpPr/>
            <p:nvPr/>
          </p:nvSpPr>
          <p:spPr>
            <a:xfrm>
              <a:off x="76672" y="1276917"/>
              <a:ext cx="1978920" cy="439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0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174"/>
                </a:buClr>
                <a:buSzPts val="700"/>
                <a:buFont typeface="Arial"/>
                <a:buNone/>
              </a:pPr>
              <a:r>
                <a:rPr lang="ru-RU" sz="900" b="1" i="1" u="none" strike="noStrike" cap="none" dirty="0">
                  <a:solidFill>
                    <a:srgbClr val="003174"/>
                  </a:solidFill>
                  <a:latin typeface="Arial"/>
                  <a:ea typeface="Arial"/>
                  <a:cs typeface="Arial"/>
                  <a:sym typeface="Arial"/>
                </a:rPr>
                <a:t>Региональный центр компетенций</a:t>
              </a:r>
              <a:endParaRPr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4996456" y="277207"/>
            <a:ext cx="9133288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</a:pPr>
            <a:r>
              <a:rPr lang="ru-RU" sz="4000" b="1" dirty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ПИЛОТНЫЙ </a:t>
            </a:r>
            <a:r>
              <a:rPr lang="ru-RU" sz="4000" b="1" dirty="0" smtClean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ПРОЕКТ</a:t>
            </a:r>
          </a:p>
          <a:p>
            <a:pPr algn="ctr">
              <a:lnSpc>
                <a:spcPts val="5040"/>
              </a:lnSpc>
            </a:pPr>
            <a:r>
              <a:rPr lang="ru-RU" sz="4000" b="1" dirty="0" smtClean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Оптимизация производственных процессов</a:t>
            </a:r>
            <a:endParaRPr lang="en-US" sz="4000" b="1" dirty="0">
              <a:solidFill>
                <a:srgbClr val="F2EFEB"/>
              </a:solidFill>
              <a:latin typeface="Gubia" pitchFamily="50" charset="-52"/>
              <a:cs typeface="Gubia" pitchFamily="50" charset="-52"/>
            </a:endParaRPr>
          </a:p>
        </p:txBody>
      </p:sp>
      <p:grpSp>
        <p:nvGrpSpPr>
          <p:cNvPr id="9" name="Google Shape;434;p10"/>
          <p:cNvGrpSpPr/>
          <p:nvPr/>
        </p:nvGrpSpPr>
        <p:grpSpPr>
          <a:xfrm>
            <a:off x="9296400" y="3155166"/>
            <a:ext cx="2743200" cy="2181660"/>
            <a:chOff x="76672" y="275970"/>
            <a:chExt cx="1978920" cy="1440868"/>
          </a:xfrm>
        </p:grpSpPr>
        <p:sp>
          <p:nvSpPr>
            <p:cNvPr id="10" name="Google Shape;435;p10"/>
            <p:cNvSpPr/>
            <p:nvPr/>
          </p:nvSpPr>
          <p:spPr>
            <a:xfrm>
              <a:off x="461458" y="275970"/>
              <a:ext cx="1177560" cy="99792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436;p10"/>
            <p:cNvSpPr/>
            <p:nvPr/>
          </p:nvSpPr>
          <p:spPr>
            <a:xfrm>
              <a:off x="76672" y="1276917"/>
              <a:ext cx="1978920" cy="439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0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174"/>
                </a:buClr>
                <a:buSzPts val="700"/>
                <a:buFont typeface="Arial"/>
                <a:buNone/>
              </a:pPr>
              <a:r>
                <a:rPr lang="ru-RU" sz="1600" b="1" i="1" u="none" strike="noStrike" cap="none" dirty="0">
                  <a:solidFill>
                    <a:srgbClr val="003174"/>
                  </a:solidFill>
                  <a:latin typeface="Arial"/>
                  <a:ea typeface="Arial"/>
                  <a:cs typeface="Arial"/>
                  <a:sym typeface="Arial"/>
                </a:rPr>
                <a:t>Региональный центр компетенций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2" descr="Нижегородский водоканал подписал соглашение с Федеральным центром компетенци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8" y="2912772"/>
            <a:ext cx="4013005" cy="266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41757" y="5913671"/>
            <a:ext cx="14859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Gubia" pitchFamily="50" charset="-52"/>
                <a:ea typeface="PT Sans"/>
                <a:cs typeface="Gubia" pitchFamily="50" charset="-52"/>
                <a:sym typeface="PT Sans"/>
              </a:rPr>
              <a:t>ПИЛОТНЫЙ ПРОЕКТ</a:t>
            </a:r>
          </a:p>
          <a:p>
            <a:endParaRPr lang="ru-RU" b="1" dirty="0">
              <a:solidFill>
                <a:srgbClr val="C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Gubia" pitchFamily="50" charset="-52"/>
                <a:ea typeface="PT Sans"/>
                <a:cs typeface="Gubia" pitchFamily="50" charset="-52"/>
                <a:sym typeface="PT Sans"/>
              </a:rPr>
              <a:t>Увеличение производительности и снижение потерь в потоке изготовления  деликатесов</a:t>
            </a:r>
            <a:endParaRPr lang="ru-RU" sz="3200" dirty="0">
              <a:solidFill>
                <a:srgbClr val="C00000"/>
              </a:solidFill>
              <a:latin typeface="Gubia" pitchFamily="50" charset="-52"/>
              <a:cs typeface="Gubia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77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869541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78524" y="212705"/>
            <a:ext cx="2718827" cy="144402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356235" y="513547"/>
            <a:ext cx="12768515" cy="1282402"/>
          </a:xfrm>
          <a:prstGeom prst="rect">
            <a:avLst/>
          </a:prstGeom>
        </p:spPr>
        <p:txBody>
          <a:bodyPr wrap="square" lIns="0" tIns="0" rIns="0" bIns="0" rtlCol="0" anchor="b" anchorCtr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ru-RU" altLang="ru-RU" sz="5400" b="1" dirty="0">
                <a:solidFill>
                  <a:srgbClr val="F2EFEB"/>
                </a:solidFill>
                <a:latin typeface="Gubia" pitchFamily="50" charset="-52"/>
                <a:cs typeface="Gubia" pitchFamily="50" charset="-52"/>
              </a:rPr>
              <a:t>Этапы реализации проекта</a:t>
            </a:r>
          </a:p>
          <a:p>
            <a:pPr algn="ctr">
              <a:lnSpc>
                <a:spcPts val="5040"/>
              </a:lnSpc>
            </a:pPr>
            <a:endParaRPr lang="en-US" sz="4400" b="1" dirty="0">
              <a:solidFill>
                <a:srgbClr val="F2EFEB"/>
              </a:solidFill>
              <a:latin typeface="Gubia" pitchFamily="50" charset="-52"/>
              <a:cs typeface="Gubia" pitchFamily="50" charset="-52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679786" y="503174"/>
            <a:ext cx="11775282" cy="14430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altLang="ru-RU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Rectangle 222"/>
          <p:cNvSpPr>
            <a:spLocks/>
          </p:cNvSpPr>
          <p:nvPr/>
        </p:nvSpPr>
        <p:spPr>
          <a:xfrm>
            <a:off x="6250408" y="3660634"/>
            <a:ext cx="3088491" cy="6325227"/>
          </a:xfrm>
          <a:prstGeom prst="rect">
            <a:avLst/>
          </a:prstGeom>
          <a:solidFill>
            <a:srgbClr val="F5F7F9"/>
          </a:solidFill>
          <a:ln w="9525" cap="flat" cmpd="sng" algn="ctr">
            <a:noFill/>
            <a:prstDash val="solid"/>
          </a:ln>
          <a:effectLst/>
        </p:spPr>
        <p:txBody>
          <a:bodyPr lIns="139929" tIns="69965" rIns="139929" bIns="69965" rtlCol="0" anchor="ctr"/>
          <a:lstStyle/>
          <a:p>
            <a:pPr algn="ctr">
              <a:defRPr/>
            </a:pP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14" name="Rectangle 222"/>
          <p:cNvSpPr>
            <a:spLocks/>
          </p:cNvSpPr>
          <p:nvPr/>
        </p:nvSpPr>
        <p:spPr>
          <a:xfrm>
            <a:off x="9436320" y="3626824"/>
            <a:ext cx="3088491" cy="6325227"/>
          </a:xfrm>
          <a:prstGeom prst="rect">
            <a:avLst/>
          </a:prstGeom>
          <a:solidFill>
            <a:srgbClr val="F5F7F9"/>
          </a:solidFill>
          <a:ln w="9525" cap="flat" cmpd="sng" algn="ctr">
            <a:noFill/>
            <a:prstDash val="solid"/>
          </a:ln>
          <a:effectLst/>
        </p:spPr>
        <p:txBody>
          <a:bodyPr lIns="139929" tIns="69965" rIns="139929" bIns="69965" rtlCol="0" anchor="ctr"/>
          <a:lstStyle/>
          <a:p>
            <a:pPr algn="ctr">
              <a:defRPr/>
            </a:pP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15" name="Rectangle 223"/>
          <p:cNvSpPr>
            <a:spLocks/>
          </p:cNvSpPr>
          <p:nvPr/>
        </p:nvSpPr>
        <p:spPr>
          <a:xfrm>
            <a:off x="12724122" y="3792120"/>
            <a:ext cx="3088491" cy="6325227"/>
          </a:xfrm>
          <a:prstGeom prst="rect">
            <a:avLst/>
          </a:prstGeom>
          <a:solidFill>
            <a:srgbClr val="F5F7F9"/>
          </a:solidFill>
          <a:ln w="9525" cap="flat" cmpd="sng" algn="ctr">
            <a:noFill/>
            <a:prstDash val="solid"/>
          </a:ln>
          <a:effectLst/>
        </p:spPr>
        <p:txBody>
          <a:bodyPr lIns="139929" tIns="69965" rIns="139929" bIns="69965" rtlCol="0" anchor="ctr"/>
          <a:lstStyle/>
          <a:p>
            <a:pPr algn="ctr">
              <a:defRPr/>
            </a:pP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16" name="Rectangle 177"/>
          <p:cNvSpPr>
            <a:spLocks/>
          </p:cNvSpPr>
          <p:nvPr/>
        </p:nvSpPr>
        <p:spPr>
          <a:xfrm>
            <a:off x="2997351" y="3747817"/>
            <a:ext cx="3088491" cy="6325227"/>
          </a:xfrm>
          <a:prstGeom prst="rect">
            <a:avLst/>
          </a:prstGeom>
          <a:solidFill>
            <a:srgbClr val="F5F7F9"/>
          </a:solidFill>
          <a:ln w="9525" cap="flat" cmpd="sng" algn="ctr">
            <a:noFill/>
            <a:prstDash val="solid"/>
          </a:ln>
          <a:effectLst/>
        </p:spPr>
        <p:txBody>
          <a:bodyPr lIns="139929" tIns="69965" rIns="139929" bIns="69965" rtlCol="0" anchor="ctr"/>
          <a:lstStyle/>
          <a:p>
            <a:pPr algn="ctr">
              <a:defRPr/>
            </a:pPr>
            <a:endParaRPr lang="en-US" sz="2400" kern="0" dirty="0">
              <a:solidFill>
                <a:srgbClr val="020202"/>
              </a:solidFill>
            </a:endParaRPr>
          </a:p>
        </p:txBody>
      </p:sp>
      <p:sp>
        <p:nvSpPr>
          <p:cNvPr id="17" name="Rectangle 4"/>
          <p:cNvSpPr txBox="1">
            <a:spLocks/>
          </p:cNvSpPr>
          <p:nvPr/>
        </p:nvSpPr>
        <p:spPr>
          <a:xfrm rot="16200000">
            <a:off x="-400439" y="6619304"/>
            <a:ext cx="6325226" cy="499543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0196" tIns="110196" rIns="110196" bIns="110196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buClr>
                <a:srgbClr val="FFFFFF"/>
              </a:buClr>
              <a:defRPr/>
            </a:pPr>
            <a:r>
              <a:rPr lang="ru-RU" b="1" kern="0" dirty="0">
                <a:solidFill>
                  <a:srgbClr val="FFFFFF"/>
                </a:solidFill>
              </a:rPr>
              <a:t>Этапы</a:t>
            </a:r>
            <a:endParaRPr lang="en-US" b="1" kern="0" dirty="0">
              <a:solidFill>
                <a:srgbClr val="FFFFFF"/>
              </a:solidFill>
            </a:endParaRPr>
          </a:p>
        </p:txBody>
      </p:sp>
      <p:sp>
        <p:nvSpPr>
          <p:cNvPr id="18" name="Oval 24"/>
          <p:cNvSpPr>
            <a:spLocks noChangeAspect="1" noChangeArrowheads="1"/>
          </p:cNvSpPr>
          <p:nvPr/>
        </p:nvSpPr>
        <p:spPr bwMode="auto">
          <a:xfrm>
            <a:off x="9512108" y="5193619"/>
            <a:ext cx="374681" cy="374658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>
              <a:defRPr/>
            </a:pPr>
            <a:r>
              <a:rPr lang="en-US" sz="1500" b="1" kern="0" dirty="0">
                <a:solidFill>
                  <a:srgbClr val="FFFFFF"/>
                </a:solidFill>
              </a:rPr>
              <a:t>3.2</a:t>
            </a:r>
            <a:endParaRPr lang="ru-RU" sz="1500" b="1" kern="0" dirty="0">
              <a:solidFill>
                <a:srgbClr val="FFFFFF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514600" y="2082299"/>
            <a:ext cx="13228226" cy="1280189"/>
            <a:chOff x="137892" y="911269"/>
            <a:chExt cx="8642745" cy="836469"/>
          </a:xfrm>
        </p:grpSpPr>
        <p:sp>
          <p:nvSpPr>
            <p:cNvPr id="20" name="Freeform 112"/>
            <p:cNvSpPr/>
            <p:nvPr>
              <p:custDataLst>
                <p:tags r:id="rId5"/>
              </p:custDataLst>
            </p:nvPr>
          </p:nvSpPr>
          <p:spPr>
            <a:xfrm>
              <a:off x="2605552" y="1084474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kern="0" dirty="0">
                <a:solidFill>
                  <a:srgbClr val="000000"/>
                </a:solidFill>
              </a:endParaRPr>
            </a:p>
          </p:txBody>
        </p:sp>
        <p:sp>
          <p:nvSpPr>
            <p:cNvPr id="21" name="Rectangle 6"/>
            <p:cNvSpPr txBox="1"/>
            <p:nvPr>
              <p:custDataLst>
                <p:tags r:id="rId6"/>
              </p:custDataLst>
            </p:nvPr>
          </p:nvSpPr>
          <p:spPr>
            <a:xfrm>
              <a:off x="2775739" y="1130534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b="1" kern="0" dirty="0">
                  <a:solidFill>
                    <a:srgbClr val="000000"/>
                  </a:solidFill>
                </a:rPr>
                <a:t>Диагностика и целевое состояние</a:t>
              </a:r>
            </a:p>
          </p:txBody>
        </p:sp>
        <p:sp>
          <p:nvSpPr>
            <p:cNvPr id="22" name="Freeform 4"/>
            <p:cNvSpPr/>
            <p:nvPr>
              <p:custDataLst>
                <p:tags r:id="rId7"/>
              </p:custDataLst>
            </p:nvPr>
          </p:nvSpPr>
          <p:spPr>
            <a:xfrm>
              <a:off x="5269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kern="0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6"/>
            <p:cNvSpPr txBox="1"/>
            <p:nvPr>
              <p:custDataLst>
                <p:tags r:id="rId8"/>
              </p:custDataLst>
            </p:nvPr>
          </p:nvSpPr>
          <p:spPr>
            <a:xfrm>
              <a:off x="577752" y="1129921"/>
              <a:ext cx="1967087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b="1" kern="0" dirty="0">
                  <a:solidFill>
                    <a:srgbClr val="000000"/>
                  </a:solidFill>
                </a:rPr>
                <a:t>Открытие и подготовка</a:t>
              </a:r>
              <a:br>
                <a:rPr lang="ru-RU" b="1" kern="0" dirty="0">
                  <a:solidFill>
                    <a:srgbClr val="000000"/>
                  </a:solidFill>
                </a:rPr>
              </a:br>
              <a:r>
                <a:rPr lang="ru-RU" b="1" kern="0" dirty="0">
                  <a:solidFill>
                    <a:srgbClr val="000000"/>
                  </a:solidFill>
                </a:rPr>
                <a:t>ПСР-проекта</a:t>
              </a:r>
              <a:endParaRPr lang="ru-RU" b="1" kern="0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24" name="Oval 24"/>
            <p:cNvSpPr>
              <a:spLocks noChangeAspect="1" noChangeArrowheads="1"/>
            </p:cNvSpPr>
            <p:nvPr/>
          </p:nvSpPr>
          <p:spPr bwMode="auto">
            <a:xfrm>
              <a:off x="63683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>
                <a:defRPr/>
              </a:pPr>
              <a:r>
                <a:rPr lang="en-US" b="1" kern="0" dirty="0">
                  <a:solidFill>
                    <a:srgbClr val="FFFFFF"/>
                  </a:solidFill>
                </a:rPr>
                <a:t>1</a:t>
              </a:r>
              <a:endParaRPr lang="ru-RU" b="1" kern="0" dirty="0">
                <a:solidFill>
                  <a:srgbClr val="FFFFFF"/>
                </a:solidFill>
              </a:endParaRPr>
            </a:p>
          </p:txBody>
        </p:sp>
        <p:sp>
          <p:nvSpPr>
            <p:cNvPr id="25" name="Rectangle 4"/>
            <p:cNvSpPr txBox="1">
              <a:spLocks/>
            </p:cNvSpPr>
            <p:nvPr/>
          </p:nvSpPr>
          <p:spPr>
            <a:xfrm rot="16200000">
              <a:off x="-31990" y="1253742"/>
              <a:ext cx="663265" cy="323501"/>
            </a:xfrm>
            <a:prstGeom prst="rect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08014" tIns="108014" rIns="108014" bIns="108014" numCol="1" anchor="ctr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>
                <a:buClr>
                  <a:srgbClr val="FFFFFF"/>
                </a:buClr>
                <a:defRPr/>
              </a:pPr>
              <a:r>
                <a:rPr lang="ru-RU" b="1" kern="0" dirty="0">
                  <a:solidFill>
                    <a:srgbClr val="FFFFFF"/>
                  </a:solidFill>
                </a:rPr>
                <a:t>Фаза</a:t>
              </a:r>
              <a:endParaRPr lang="en-US" b="1" kern="0" dirty="0">
                <a:solidFill>
                  <a:srgbClr val="FFFFFF"/>
                </a:solidFill>
              </a:endParaRPr>
            </a:p>
          </p:txBody>
        </p:sp>
        <p:sp>
          <p:nvSpPr>
            <p:cNvPr id="26" name="Freeform 120"/>
            <p:cNvSpPr/>
            <p:nvPr>
              <p:custDataLst>
                <p:tags r:id="rId9"/>
              </p:custDataLst>
            </p:nvPr>
          </p:nvSpPr>
          <p:spPr>
            <a:xfrm>
              <a:off x="46841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7" y="45720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kern="0" dirty="0">
                <a:solidFill>
                  <a:srgbClr val="000000"/>
                </a:solidFill>
              </a:endParaRPr>
            </a:p>
          </p:txBody>
        </p:sp>
        <p:sp>
          <p:nvSpPr>
            <p:cNvPr id="27" name="Rectangle 6"/>
            <p:cNvSpPr txBox="1"/>
            <p:nvPr>
              <p:custDataLst>
                <p:tags r:id="rId10"/>
              </p:custDataLst>
            </p:nvPr>
          </p:nvSpPr>
          <p:spPr>
            <a:xfrm>
              <a:off x="4854340" y="1129921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b="1" kern="0" dirty="0">
                  <a:solidFill>
                    <a:srgbClr val="000000"/>
                  </a:solidFill>
                </a:rPr>
                <a:t>Внедрение улучшений</a:t>
              </a:r>
            </a:p>
          </p:txBody>
        </p:sp>
        <p:sp>
          <p:nvSpPr>
            <p:cNvPr id="28" name="Freeform 131"/>
            <p:cNvSpPr/>
            <p:nvPr>
              <p:custDataLst>
                <p:tags r:id="rId11"/>
              </p:custDataLst>
            </p:nvPr>
          </p:nvSpPr>
          <p:spPr>
            <a:xfrm>
              <a:off x="6762751" y="1083861"/>
              <a:ext cx="2017886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kern="0" dirty="0">
                <a:solidFill>
                  <a:srgbClr val="000000"/>
                </a:solidFill>
              </a:endParaRPr>
            </a:p>
          </p:txBody>
        </p:sp>
        <p:sp>
          <p:nvSpPr>
            <p:cNvPr id="29" name="Oval 24"/>
            <p:cNvSpPr>
              <a:spLocks noChangeAspect="1" noChangeArrowheads="1"/>
            </p:cNvSpPr>
            <p:nvPr/>
          </p:nvSpPr>
          <p:spPr bwMode="auto">
            <a:xfrm>
              <a:off x="26606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>
                <a:defRPr/>
              </a:pPr>
              <a:r>
                <a:rPr lang="pl-PL" b="1" kern="0" dirty="0">
                  <a:solidFill>
                    <a:srgbClr val="FFFFFF"/>
                  </a:solidFill>
                </a:rPr>
                <a:t>2</a:t>
              </a:r>
              <a:endParaRPr lang="ru-RU" b="1" kern="0" dirty="0">
                <a:solidFill>
                  <a:srgbClr val="FFFFFF"/>
                </a:solidFill>
              </a:endParaRPr>
            </a:p>
          </p:txBody>
        </p:sp>
        <p:sp>
          <p:nvSpPr>
            <p:cNvPr id="30" name="Oval 24"/>
            <p:cNvSpPr>
              <a:spLocks noChangeAspect="1" noChangeArrowheads="1"/>
            </p:cNvSpPr>
            <p:nvPr/>
          </p:nvSpPr>
          <p:spPr bwMode="auto">
            <a:xfrm>
              <a:off x="47392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>
                <a:defRPr/>
              </a:pPr>
              <a:r>
                <a:rPr lang="pl-PL" b="1" kern="0" dirty="0">
                  <a:solidFill>
                    <a:srgbClr val="FFFFFF"/>
                  </a:solidFill>
                </a:rPr>
                <a:t>3</a:t>
              </a:r>
              <a:endParaRPr lang="ru-RU" b="1" kern="0" dirty="0">
                <a:solidFill>
                  <a:srgbClr val="FFFFFF"/>
                </a:solidFill>
              </a:endParaRPr>
            </a:p>
          </p:txBody>
        </p:sp>
        <p:sp>
          <p:nvSpPr>
            <p:cNvPr id="31" name="Oval 24"/>
            <p:cNvSpPr>
              <a:spLocks noChangeAspect="1" noChangeArrowheads="1"/>
            </p:cNvSpPr>
            <p:nvPr/>
          </p:nvSpPr>
          <p:spPr bwMode="auto">
            <a:xfrm>
              <a:off x="6817871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>
                <a:defRPr/>
              </a:pPr>
              <a:r>
                <a:rPr lang="pl-PL" b="1" kern="0" dirty="0">
                  <a:solidFill>
                    <a:srgbClr val="FFFFFF"/>
                  </a:solidFill>
                </a:rPr>
                <a:t>4</a:t>
              </a:r>
              <a:endParaRPr lang="ru-RU" b="1" kern="0" dirty="0">
                <a:solidFill>
                  <a:srgbClr val="FFFFFF"/>
                </a:solidFill>
              </a:endParaRPr>
            </a:p>
          </p:txBody>
        </p:sp>
        <p:sp>
          <p:nvSpPr>
            <p:cNvPr id="32" name="Rectangle 6"/>
            <p:cNvSpPr txBox="1"/>
            <p:nvPr>
              <p:custDataLst>
                <p:tags r:id="rId12"/>
              </p:custDataLst>
            </p:nvPr>
          </p:nvSpPr>
          <p:spPr>
            <a:xfrm>
              <a:off x="7059387" y="1130464"/>
              <a:ext cx="1650223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b="1" kern="0" dirty="0">
                  <a:solidFill>
                    <a:srgbClr val="000000"/>
                  </a:solidFill>
                </a:rPr>
                <a:t>Закрепление результатов и закрытие проекта</a:t>
              </a:r>
            </a:p>
          </p:txBody>
        </p:sp>
      </p:grpSp>
      <p:sp>
        <p:nvSpPr>
          <p:cNvPr id="33" name="Rectangle 141355"/>
          <p:cNvSpPr txBox="1">
            <a:spLocks/>
          </p:cNvSpPr>
          <p:nvPr/>
        </p:nvSpPr>
        <p:spPr>
          <a:xfrm>
            <a:off x="6747816" y="6361583"/>
            <a:ext cx="222176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2429" lvl="1" indent="0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None/>
            </a:pPr>
            <a:r>
              <a:rPr lang="ru-RU" sz="1500" dirty="0">
                <a:solidFill>
                  <a:srgbClr val="000000"/>
                </a:solidFill>
              </a:rPr>
              <a:t>Определение путей достижения целевого состояния и целевых показателей</a:t>
            </a:r>
            <a:endParaRPr lang="en-US" sz="1500" dirty="0">
              <a:solidFill>
                <a:srgbClr val="000000"/>
              </a:solidFill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3161103" y="3753256"/>
            <a:ext cx="2924738" cy="3590172"/>
            <a:chOff x="560289" y="2003071"/>
            <a:chExt cx="1910897" cy="2345800"/>
          </a:xfrm>
        </p:grpSpPr>
        <p:sp>
          <p:nvSpPr>
            <p:cNvPr id="35" name="Rectangle 245"/>
            <p:cNvSpPr txBox="1">
              <a:spLocks/>
            </p:cNvSpPr>
            <p:nvPr/>
          </p:nvSpPr>
          <p:spPr>
            <a:xfrm>
              <a:off x="673264" y="2028471"/>
              <a:ext cx="1674097" cy="30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lvl="1">
                <a:buClr>
                  <a:srgbClr val="002960"/>
                </a:buClr>
                <a:defRPr/>
              </a:pPr>
              <a:r>
                <a:rPr lang="ru-RU" sz="1500" kern="0" dirty="0">
                  <a:solidFill>
                    <a:srgbClr val="000000"/>
                  </a:solidFill>
                </a:rPr>
                <a:t>Определение проблемы и выбор темы проекта</a:t>
              </a:r>
              <a:endParaRPr lang="en-US" sz="1500" kern="0" dirty="0">
                <a:solidFill>
                  <a:srgbClr val="000000"/>
                </a:solidFill>
              </a:endParaRPr>
            </a:p>
          </p:txBody>
        </p:sp>
        <p:sp>
          <p:nvSpPr>
            <p:cNvPr id="36" name="Oval 24"/>
            <p:cNvSpPr>
              <a:spLocks noChangeAspect="1" noChangeArrowheads="1"/>
            </p:cNvSpPr>
            <p:nvPr/>
          </p:nvSpPr>
          <p:spPr bwMode="auto">
            <a:xfrm>
              <a:off x="582072" y="2003071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>
                <a:defRPr/>
              </a:pPr>
              <a:r>
                <a:rPr lang="en-US" sz="1500" b="1" kern="0" dirty="0">
                  <a:solidFill>
                    <a:srgbClr val="FFFFFF"/>
                  </a:solidFill>
                </a:rPr>
                <a:t>1.1</a:t>
              </a:r>
              <a:endParaRPr lang="ru-RU" sz="1500" b="1" kern="0" dirty="0">
                <a:solidFill>
                  <a:srgbClr val="FFFFFF"/>
                </a:solidFill>
              </a:endParaRPr>
            </a:p>
          </p:txBody>
        </p:sp>
        <p:sp>
          <p:nvSpPr>
            <p:cNvPr id="37" name="Rectangle 241"/>
            <p:cNvSpPr txBox="1">
              <a:spLocks/>
            </p:cNvSpPr>
            <p:nvPr/>
          </p:nvSpPr>
          <p:spPr>
            <a:xfrm>
              <a:off x="675925" y="2518451"/>
              <a:ext cx="1674097" cy="30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lvl="1">
                <a:buClr>
                  <a:srgbClr val="002960"/>
                </a:buClr>
                <a:defRPr/>
              </a:pPr>
              <a:r>
                <a:rPr lang="ru-RU" sz="1500" kern="0" dirty="0">
                  <a:solidFill>
                    <a:srgbClr val="000000"/>
                  </a:solidFill>
                </a:rPr>
                <a:t>Определение периметра проекта и границ процесса</a:t>
              </a:r>
              <a:endParaRPr lang="en-US" sz="1500" kern="0" dirty="0">
                <a:solidFill>
                  <a:srgbClr val="000000"/>
                </a:solidFill>
              </a:endParaRPr>
            </a:p>
          </p:txBody>
        </p:sp>
        <p:sp>
          <p:nvSpPr>
            <p:cNvPr id="38" name="Oval 24"/>
            <p:cNvSpPr>
              <a:spLocks noChangeAspect="1" noChangeArrowheads="1"/>
            </p:cNvSpPr>
            <p:nvPr/>
          </p:nvSpPr>
          <p:spPr bwMode="auto">
            <a:xfrm>
              <a:off x="571439" y="298051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>
                <a:defRPr/>
              </a:pPr>
              <a:r>
                <a:rPr lang="en-US" sz="1500" b="1" kern="0" dirty="0">
                  <a:solidFill>
                    <a:srgbClr val="FFFFFF"/>
                  </a:solidFill>
                </a:rPr>
                <a:t>1.</a:t>
              </a:r>
              <a:r>
                <a:rPr lang="ru-RU" sz="1500" b="1" kern="0" dirty="0">
                  <a:solidFill>
                    <a:srgbClr val="FFFFFF"/>
                  </a:solidFill>
                </a:rPr>
                <a:t>3</a:t>
              </a:r>
            </a:p>
          </p:txBody>
        </p:sp>
        <p:sp>
          <p:nvSpPr>
            <p:cNvPr id="39" name="Oval 24"/>
            <p:cNvSpPr>
              <a:spLocks noChangeAspect="1" noChangeArrowheads="1"/>
            </p:cNvSpPr>
            <p:nvPr/>
          </p:nvSpPr>
          <p:spPr bwMode="auto">
            <a:xfrm>
              <a:off x="582072" y="2516071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>
                <a:defRPr/>
              </a:pPr>
              <a:r>
                <a:rPr lang="en-US" sz="1500" b="1" kern="0" dirty="0">
                  <a:solidFill>
                    <a:srgbClr val="FFFFFF"/>
                  </a:solidFill>
                </a:rPr>
                <a:t>1.2</a:t>
              </a:r>
              <a:endParaRPr lang="ru-RU" sz="1500" b="1" kern="0" dirty="0">
                <a:solidFill>
                  <a:srgbClr val="FFFFFF"/>
                </a:solidFill>
              </a:endParaRPr>
            </a:p>
          </p:txBody>
        </p:sp>
        <p:sp>
          <p:nvSpPr>
            <p:cNvPr id="40" name="Oval 24"/>
            <p:cNvSpPr>
              <a:spLocks noChangeAspect="1" noChangeArrowheads="1"/>
            </p:cNvSpPr>
            <p:nvPr/>
          </p:nvSpPr>
          <p:spPr bwMode="auto">
            <a:xfrm>
              <a:off x="560289" y="38208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>
                <a:defRPr/>
              </a:pPr>
              <a:r>
                <a:rPr lang="en-US" sz="1500" b="1" kern="0" dirty="0">
                  <a:solidFill>
                    <a:srgbClr val="FFFFFF"/>
                  </a:solidFill>
                </a:rPr>
                <a:t>1.</a:t>
              </a:r>
              <a:r>
                <a:rPr lang="ru-RU" sz="1500" b="1" kern="0" dirty="0">
                  <a:solidFill>
                    <a:srgbClr val="FFFFFF"/>
                  </a:solidFill>
                </a:rPr>
                <a:t>5</a:t>
              </a:r>
            </a:p>
          </p:txBody>
        </p:sp>
        <p:sp>
          <p:nvSpPr>
            <p:cNvPr id="41" name="Rectangle 249"/>
            <p:cNvSpPr txBox="1">
              <a:spLocks/>
            </p:cNvSpPr>
            <p:nvPr/>
          </p:nvSpPr>
          <p:spPr>
            <a:xfrm>
              <a:off x="853418" y="3745572"/>
              <a:ext cx="1588823" cy="603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2429" lvl="1" indent="0">
                <a:buClr>
                  <a:srgbClr val="002960"/>
                </a:buClr>
                <a:buNone/>
                <a:defRPr/>
              </a:pPr>
              <a:r>
                <a:rPr lang="ru-RU" sz="1500" kern="0" dirty="0">
                  <a:solidFill>
                    <a:srgbClr val="000000"/>
                  </a:solidFill>
                </a:rPr>
                <a:t>Проведение</a:t>
              </a:r>
              <a:br>
                <a:rPr lang="ru-RU" sz="1500" kern="0" dirty="0">
                  <a:solidFill>
                    <a:srgbClr val="000000"/>
                  </a:solidFill>
                </a:rPr>
              </a:br>
              <a:r>
                <a:rPr lang="ru-RU" sz="1500" kern="0" dirty="0">
                  <a:solidFill>
                    <a:srgbClr val="000000"/>
                  </a:solidFill>
                </a:rPr>
                <a:t>стартового совещания и выпуск приказа о реализации проекта</a:t>
              </a:r>
              <a:endParaRPr lang="en-US" sz="1500" kern="0" dirty="0">
                <a:solidFill>
                  <a:srgbClr val="000000"/>
                </a:solidFill>
              </a:endParaRPr>
            </a:p>
          </p:txBody>
        </p:sp>
        <p:sp>
          <p:nvSpPr>
            <p:cNvPr id="42" name="Rectangle 249"/>
            <p:cNvSpPr txBox="1">
              <a:spLocks/>
            </p:cNvSpPr>
            <p:nvPr/>
          </p:nvSpPr>
          <p:spPr>
            <a:xfrm>
              <a:off x="882365" y="2994486"/>
              <a:ext cx="1588821" cy="30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2429" lvl="1" indent="0">
                <a:buClr>
                  <a:srgbClr val="002960"/>
                </a:buClr>
                <a:buNone/>
                <a:defRPr/>
              </a:pPr>
              <a:r>
                <a:rPr lang="ru-RU" sz="1500" kern="0" dirty="0">
                  <a:solidFill>
                    <a:srgbClr val="000000"/>
                  </a:solidFill>
                </a:rPr>
                <a:t>Формирование рабочей группы проекта </a:t>
              </a:r>
              <a:endParaRPr lang="en-US" sz="1500" kern="0" dirty="0">
                <a:solidFill>
                  <a:srgbClr val="000000"/>
                </a:solidFill>
              </a:endParaRPr>
            </a:p>
          </p:txBody>
        </p:sp>
        <p:sp>
          <p:nvSpPr>
            <p:cNvPr id="43" name="Oval 24"/>
            <p:cNvSpPr>
              <a:spLocks noChangeAspect="1" noChangeArrowheads="1"/>
            </p:cNvSpPr>
            <p:nvPr/>
          </p:nvSpPr>
          <p:spPr bwMode="auto">
            <a:xfrm>
              <a:off x="570915" y="3354504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>
                <a:defRPr/>
              </a:pPr>
              <a:r>
                <a:rPr lang="en-US" sz="1500" b="1" kern="0" dirty="0">
                  <a:solidFill>
                    <a:srgbClr val="FFFFFF"/>
                  </a:solidFill>
                </a:rPr>
                <a:t>1.</a:t>
              </a:r>
              <a:r>
                <a:rPr lang="ru-RU" sz="1500" b="1" kern="0" dirty="0">
                  <a:solidFill>
                    <a:srgbClr val="FFFFFF"/>
                  </a:solidFill>
                </a:rPr>
                <a:t>4</a:t>
              </a:r>
            </a:p>
          </p:txBody>
        </p:sp>
        <p:sp>
          <p:nvSpPr>
            <p:cNvPr id="44" name="Rectangle 249"/>
            <p:cNvSpPr txBox="1">
              <a:spLocks/>
            </p:cNvSpPr>
            <p:nvPr/>
          </p:nvSpPr>
          <p:spPr>
            <a:xfrm>
              <a:off x="850848" y="3383767"/>
              <a:ext cx="1371621" cy="30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2429" lvl="1" indent="0">
                <a:buClr>
                  <a:srgbClr val="002960"/>
                </a:buClr>
                <a:buNone/>
                <a:defRPr/>
              </a:pPr>
              <a:r>
                <a:rPr lang="ru-RU" sz="1500" kern="0" dirty="0">
                  <a:solidFill>
                    <a:srgbClr val="000000"/>
                  </a:solidFill>
                </a:rPr>
                <a:t>Разработка дорожной карты проекта</a:t>
              </a:r>
              <a:endParaRPr lang="en-US" sz="1500" kern="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9512109" y="3813391"/>
            <a:ext cx="3012702" cy="1848668"/>
            <a:chOff x="4739272" y="1993047"/>
            <a:chExt cx="1968369" cy="885554"/>
          </a:xfrm>
        </p:grpSpPr>
        <p:sp>
          <p:nvSpPr>
            <p:cNvPr id="46" name="Oval 24"/>
            <p:cNvSpPr>
              <a:spLocks noChangeAspect="1" noChangeArrowheads="1"/>
            </p:cNvSpPr>
            <p:nvPr/>
          </p:nvSpPr>
          <p:spPr bwMode="auto">
            <a:xfrm>
              <a:off x="4739272" y="2003071"/>
              <a:ext cx="244800" cy="183522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>
                <a:defRPr/>
              </a:pPr>
              <a:r>
                <a:rPr lang="en-US" sz="1500" b="1" kern="0" dirty="0">
                  <a:solidFill>
                    <a:srgbClr val="FFFFFF"/>
                  </a:solidFill>
                </a:rPr>
                <a:t>3.1</a:t>
              </a:r>
              <a:endParaRPr lang="ru-RU" sz="1500" b="1" kern="0" dirty="0">
                <a:solidFill>
                  <a:srgbClr val="FFFFFF"/>
                </a:solidFill>
              </a:endParaRPr>
            </a:p>
          </p:txBody>
        </p:sp>
        <p:sp>
          <p:nvSpPr>
            <p:cNvPr id="47" name="Rectangle 225"/>
            <p:cNvSpPr txBox="1">
              <a:spLocks/>
            </p:cNvSpPr>
            <p:nvPr/>
          </p:nvSpPr>
          <p:spPr>
            <a:xfrm>
              <a:off x="5041258" y="2657453"/>
              <a:ext cx="1448703" cy="221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2429" lvl="1" indent="0">
                <a:spcBef>
                  <a:spcPts val="1836"/>
                </a:spcBef>
                <a:buClr>
                  <a:srgbClr val="002960"/>
                </a:buClr>
                <a:buNone/>
                <a:defRPr/>
              </a:pPr>
              <a:r>
                <a:rPr lang="ru-RU" sz="1500" kern="0" dirty="0">
                  <a:solidFill>
                    <a:srgbClr val="000000"/>
                  </a:solidFill>
                </a:rPr>
                <a:t>Обучение участников процесса</a:t>
              </a:r>
            </a:p>
          </p:txBody>
        </p:sp>
        <p:sp>
          <p:nvSpPr>
            <p:cNvPr id="48" name="Rectangle 225"/>
            <p:cNvSpPr txBox="1">
              <a:spLocks/>
            </p:cNvSpPr>
            <p:nvPr/>
          </p:nvSpPr>
          <p:spPr>
            <a:xfrm>
              <a:off x="5013586" y="1993047"/>
              <a:ext cx="1694055" cy="442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2429" lvl="1" indent="0">
                <a:spcBef>
                  <a:spcPts val="1836"/>
                </a:spcBef>
                <a:buClr>
                  <a:srgbClr val="002960"/>
                </a:buClr>
                <a:buNone/>
                <a:defRPr/>
              </a:pPr>
              <a:r>
                <a:rPr lang="ru-RU" sz="1500" kern="0" dirty="0">
                  <a:solidFill>
                    <a:srgbClr val="000000"/>
                  </a:solidFill>
                </a:rPr>
                <a:t>Внедрение и проведение мероприятий по достижению количественных и качественных целей проекта</a:t>
              </a:r>
            </a:p>
          </p:txBody>
        </p:sp>
      </p:grpSp>
      <p:sp>
        <p:nvSpPr>
          <p:cNvPr id="49" name="Oval 24"/>
          <p:cNvSpPr>
            <a:spLocks noChangeAspect="1" noChangeArrowheads="1"/>
          </p:cNvSpPr>
          <p:nvPr/>
        </p:nvSpPr>
        <p:spPr bwMode="auto">
          <a:xfrm>
            <a:off x="6250409" y="5362671"/>
            <a:ext cx="374681" cy="412125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>
              <a:defRPr/>
            </a:pPr>
            <a:r>
              <a:rPr lang="en-US" sz="1500" b="1" kern="0" dirty="0">
                <a:solidFill>
                  <a:srgbClr val="FFFFFF"/>
                </a:solidFill>
              </a:rPr>
              <a:t>2.</a:t>
            </a:r>
            <a:r>
              <a:rPr lang="ru-RU" sz="1500" b="1" kern="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0" name="Rectangle 26"/>
          <p:cNvSpPr txBox="1">
            <a:spLocks/>
          </p:cNvSpPr>
          <p:nvPr/>
        </p:nvSpPr>
        <p:spPr>
          <a:xfrm>
            <a:off x="6747816" y="5386002"/>
            <a:ext cx="23936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2381" lvl="1" indent="0">
              <a:buClr>
                <a:srgbClr val="002960"/>
              </a:buClr>
              <a:buNone/>
              <a:defRPr/>
            </a:pPr>
            <a:r>
              <a:rPr lang="ru-RU" sz="1500" kern="0" dirty="0">
                <a:solidFill>
                  <a:srgbClr val="020202"/>
                </a:solidFill>
              </a:rPr>
              <a:t>Моделирование потока изготовления изделия</a:t>
            </a:r>
            <a:endParaRPr lang="en-US" sz="1500" kern="0" dirty="0">
              <a:solidFill>
                <a:srgbClr val="020202"/>
              </a:solidFill>
            </a:endParaRPr>
          </a:p>
        </p:txBody>
      </p:sp>
      <p:sp>
        <p:nvSpPr>
          <p:cNvPr id="51" name="Oval 24"/>
          <p:cNvSpPr>
            <a:spLocks noChangeAspect="1" noChangeArrowheads="1"/>
          </p:cNvSpPr>
          <p:nvPr/>
        </p:nvSpPr>
        <p:spPr bwMode="auto">
          <a:xfrm>
            <a:off x="6250407" y="4482967"/>
            <a:ext cx="374681" cy="412125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>
              <a:defRPr/>
            </a:pPr>
            <a:r>
              <a:rPr lang="en-US" sz="1500" b="1" kern="0" dirty="0">
                <a:solidFill>
                  <a:srgbClr val="FFFFFF"/>
                </a:solidFill>
              </a:rPr>
              <a:t>2.</a:t>
            </a:r>
            <a:r>
              <a:rPr lang="ru-RU" sz="1500" b="1" kern="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2" name="Rectangle 233"/>
          <p:cNvSpPr txBox="1">
            <a:spLocks/>
          </p:cNvSpPr>
          <p:nvPr/>
        </p:nvSpPr>
        <p:spPr>
          <a:xfrm>
            <a:off x="6487534" y="3779135"/>
            <a:ext cx="27801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Clr>
                <a:srgbClr val="002960"/>
              </a:buClr>
              <a:defRPr/>
            </a:pPr>
            <a:r>
              <a:rPr lang="ru-RU" sz="1500" kern="0" dirty="0">
                <a:solidFill>
                  <a:srgbClr val="000000"/>
                </a:solidFill>
              </a:rPr>
              <a:t>Анализ текущего и целевого состояния</a:t>
            </a:r>
            <a:endParaRPr lang="en-US" sz="1500" kern="0" dirty="0">
              <a:solidFill>
                <a:srgbClr val="000000"/>
              </a:solidFill>
            </a:endParaRPr>
          </a:p>
        </p:txBody>
      </p:sp>
      <p:sp>
        <p:nvSpPr>
          <p:cNvPr id="53" name="Oval 24"/>
          <p:cNvSpPr>
            <a:spLocks noChangeAspect="1" noChangeArrowheads="1"/>
          </p:cNvSpPr>
          <p:nvPr/>
        </p:nvSpPr>
        <p:spPr bwMode="auto">
          <a:xfrm>
            <a:off x="6274383" y="3748012"/>
            <a:ext cx="374681" cy="412125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>
              <a:defRPr/>
            </a:pPr>
            <a:r>
              <a:rPr lang="en-US" sz="1500" b="1" kern="0" dirty="0">
                <a:solidFill>
                  <a:srgbClr val="FFFFFF"/>
                </a:solidFill>
              </a:rPr>
              <a:t>2.</a:t>
            </a:r>
            <a:r>
              <a:rPr lang="ru-RU" sz="1500" b="1" kern="0" dirty="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54" name="Группа 53"/>
          <p:cNvGrpSpPr/>
          <p:nvPr/>
        </p:nvGrpSpPr>
        <p:grpSpPr>
          <a:xfrm>
            <a:off x="12724122" y="3792139"/>
            <a:ext cx="3107793" cy="1900418"/>
            <a:chOff x="6808346" y="2028471"/>
            <a:chExt cx="2030497" cy="1241723"/>
          </a:xfrm>
        </p:grpSpPr>
        <p:sp>
          <p:nvSpPr>
            <p:cNvPr id="55" name="Rectangle 253"/>
            <p:cNvSpPr txBox="1">
              <a:spLocks/>
            </p:cNvSpPr>
            <p:nvPr/>
          </p:nvSpPr>
          <p:spPr>
            <a:xfrm>
              <a:off x="7130240" y="2516071"/>
              <a:ext cx="1708603" cy="754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2381" lvl="1" indent="0">
                <a:buClr>
                  <a:srgbClr val="002960"/>
                </a:buClr>
                <a:buNone/>
                <a:defRPr/>
              </a:pPr>
              <a:r>
                <a:rPr lang="ru-RU" sz="1500" kern="0" dirty="0">
                  <a:solidFill>
                    <a:srgbClr val="000000"/>
                  </a:solidFill>
                </a:rPr>
                <a:t>Оценка результатов проекта, определение путей дальнейшего развития процесса на завершающем совещании</a:t>
              </a:r>
              <a:endParaRPr lang="en-US" sz="1500" kern="0" dirty="0">
                <a:solidFill>
                  <a:srgbClr val="000000"/>
                </a:solidFill>
              </a:endParaRPr>
            </a:p>
          </p:txBody>
        </p:sp>
        <p:sp>
          <p:nvSpPr>
            <p:cNvPr id="56" name="Rectangle 229"/>
            <p:cNvSpPr txBox="1">
              <a:spLocks/>
            </p:cNvSpPr>
            <p:nvPr/>
          </p:nvSpPr>
          <p:spPr>
            <a:xfrm>
              <a:off x="6909063" y="2028471"/>
              <a:ext cx="1816455" cy="301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lvl="1">
                <a:buClr>
                  <a:srgbClr val="002960"/>
                </a:buClr>
                <a:defRPr/>
              </a:pPr>
              <a:r>
                <a:rPr lang="ru-RU" sz="1500" kern="0" dirty="0">
                  <a:solidFill>
                    <a:srgbClr val="000000"/>
                  </a:solidFill>
                </a:rPr>
                <a:t>Мониторинг достигнутых результатов</a:t>
              </a:r>
              <a:endParaRPr lang="en-US" sz="1500" kern="0" dirty="0">
                <a:solidFill>
                  <a:srgbClr val="000000"/>
                </a:solidFill>
              </a:endParaRPr>
            </a:p>
          </p:txBody>
        </p:sp>
        <p:sp>
          <p:nvSpPr>
            <p:cNvPr id="57" name="Oval 24"/>
            <p:cNvSpPr>
              <a:spLocks noChangeAspect="1" noChangeArrowheads="1"/>
            </p:cNvSpPr>
            <p:nvPr/>
          </p:nvSpPr>
          <p:spPr bwMode="auto">
            <a:xfrm>
              <a:off x="6808346" y="203303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>
                <a:defRPr/>
              </a:pPr>
              <a:r>
                <a:rPr lang="ru-RU" sz="1500" b="1" kern="0" dirty="0">
                  <a:solidFill>
                    <a:srgbClr val="FFFFFF"/>
                  </a:solidFill>
                </a:rPr>
                <a:t>4.</a:t>
              </a:r>
              <a:r>
                <a:rPr lang="en-US" sz="1500" b="1" kern="0" dirty="0">
                  <a:solidFill>
                    <a:srgbClr val="FFFFFF"/>
                  </a:solidFill>
                </a:rPr>
                <a:t>1</a:t>
              </a:r>
              <a:endParaRPr lang="ru-RU" sz="1500" b="1" kern="0" dirty="0">
                <a:solidFill>
                  <a:srgbClr val="FFFFFF"/>
                </a:solidFill>
              </a:endParaRPr>
            </a:p>
          </p:txBody>
        </p:sp>
        <p:sp>
          <p:nvSpPr>
            <p:cNvPr id="58" name="Oval 24"/>
            <p:cNvSpPr>
              <a:spLocks noChangeAspect="1" noChangeArrowheads="1"/>
            </p:cNvSpPr>
            <p:nvPr/>
          </p:nvSpPr>
          <p:spPr bwMode="auto">
            <a:xfrm>
              <a:off x="6836066" y="2522962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>
                <a:defRPr/>
              </a:pPr>
              <a:r>
                <a:rPr lang="en-US" sz="1500" b="1" kern="0" dirty="0">
                  <a:solidFill>
                    <a:srgbClr val="FFFFFF"/>
                  </a:solidFill>
                </a:rPr>
                <a:t>4.2</a:t>
              </a:r>
              <a:endParaRPr lang="ru-RU" sz="1500" b="1" kern="0" dirty="0">
                <a:solidFill>
                  <a:srgbClr val="FFFFFF"/>
                </a:solidFill>
              </a:endParaRPr>
            </a:p>
          </p:txBody>
        </p:sp>
      </p:grpSp>
      <p:sp>
        <p:nvSpPr>
          <p:cNvPr id="59" name="Oval 24"/>
          <p:cNvSpPr>
            <a:spLocks noChangeAspect="1" noChangeArrowheads="1"/>
          </p:cNvSpPr>
          <p:nvPr/>
        </p:nvSpPr>
        <p:spPr bwMode="auto">
          <a:xfrm>
            <a:off x="6243731" y="6392871"/>
            <a:ext cx="374681" cy="412125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>
              <a:defRPr/>
            </a:pPr>
            <a:r>
              <a:rPr lang="en-US" sz="1500" b="1" kern="0" dirty="0">
                <a:solidFill>
                  <a:srgbClr val="FFFFFF"/>
                </a:solidFill>
              </a:rPr>
              <a:t>2.</a:t>
            </a:r>
            <a:r>
              <a:rPr lang="ru-RU" sz="1500" b="1" kern="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60" name="Rectangle 26"/>
          <p:cNvSpPr txBox="1">
            <a:spLocks/>
          </p:cNvSpPr>
          <p:nvPr/>
        </p:nvSpPr>
        <p:spPr>
          <a:xfrm>
            <a:off x="6768110" y="4492435"/>
            <a:ext cx="23936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2381" lvl="1" indent="0">
              <a:buClr>
                <a:srgbClr val="002960"/>
              </a:buClr>
              <a:buNone/>
              <a:defRPr/>
            </a:pPr>
            <a:r>
              <a:rPr lang="ru-RU" sz="1500" kern="0" dirty="0">
                <a:solidFill>
                  <a:srgbClr val="000000"/>
                </a:solidFill>
              </a:rPr>
              <a:t>Построение текущей и целевой диаграммы спагетти</a:t>
            </a:r>
            <a:endParaRPr lang="en-US" sz="1500" kern="0" dirty="0">
              <a:solidFill>
                <a:srgbClr val="000000"/>
              </a:solidFill>
            </a:endParaRPr>
          </a:p>
        </p:txBody>
      </p:sp>
      <p:sp>
        <p:nvSpPr>
          <p:cNvPr id="61" name="Freeform 4"/>
          <p:cNvSpPr/>
          <p:nvPr>
            <p:custDataLst>
              <p:tags r:id="rId1"/>
            </p:custDataLst>
          </p:nvPr>
        </p:nvSpPr>
        <p:spPr>
          <a:xfrm>
            <a:off x="3678836" y="9145035"/>
            <a:ext cx="1831088" cy="713757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0">
                <a:moveTo>
                  <a:pt x="0" y="0"/>
                </a:moveTo>
                <a:lnTo>
                  <a:pt x="1726643" y="0"/>
                </a:lnTo>
                <a:lnTo>
                  <a:pt x="1828800" y="457200"/>
                </a:lnTo>
                <a:lnTo>
                  <a:pt x="1726643" y="914400"/>
                </a:lnTo>
                <a:lnTo>
                  <a:pt x="0" y="914400"/>
                </a:lnTo>
                <a:lnTo>
                  <a:pt x="0" y="457200"/>
                </a:ln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srgbClr val="000000"/>
                </a:solidFill>
              </a:rPr>
              <a:t>Этап завершен</a:t>
            </a:r>
          </a:p>
        </p:txBody>
      </p:sp>
      <p:sp>
        <p:nvSpPr>
          <p:cNvPr id="62" name="Freeform 4"/>
          <p:cNvSpPr/>
          <p:nvPr>
            <p:custDataLst>
              <p:tags r:id="rId2"/>
            </p:custDataLst>
          </p:nvPr>
        </p:nvSpPr>
        <p:spPr>
          <a:xfrm>
            <a:off x="7138494" y="9140016"/>
            <a:ext cx="1831088" cy="713757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0">
                <a:moveTo>
                  <a:pt x="0" y="0"/>
                </a:moveTo>
                <a:lnTo>
                  <a:pt x="1726643" y="0"/>
                </a:lnTo>
                <a:lnTo>
                  <a:pt x="1828800" y="457200"/>
                </a:lnTo>
                <a:lnTo>
                  <a:pt x="1726643" y="914400"/>
                </a:lnTo>
                <a:lnTo>
                  <a:pt x="0" y="91440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srgbClr val="000000"/>
                </a:solidFill>
              </a:rPr>
              <a:t>Этап завершен</a:t>
            </a:r>
          </a:p>
        </p:txBody>
      </p:sp>
      <p:sp>
        <p:nvSpPr>
          <p:cNvPr id="63" name="Freeform 4"/>
          <p:cNvSpPr/>
          <p:nvPr>
            <p:custDataLst>
              <p:tags r:id="rId3"/>
            </p:custDataLst>
          </p:nvPr>
        </p:nvSpPr>
        <p:spPr>
          <a:xfrm>
            <a:off x="10167434" y="9131371"/>
            <a:ext cx="1831088" cy="713757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0">
                <a:moveTo>
                  <a:pt x="0" y="0"/>
                </a:moveTo>
                <a:lnTo>
                  <a:pt x="1726643" y="0"/>
                </a:lnTo>
                <a:lnTo>
                  <a:pt x="1828800" y="457200"/>
                </a:lnTo>
                <a:lnTo>
                  <a:pt x="1726643" y="914400"/>
                </a:lnTo>
                <a:lnTo>
                  <a:pt x="0" y="9144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srgbClr val="000000"/>
                </a:solidFill>
              </a:rPr>
              <a:t>Этап продолжается</a:t>
            </a: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047" y="9131372"/>
            <a:ext cx="1857375" cy="73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8802" y="9154240"/>
            <a:ext cx="1847850" cy="76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reeform 4"/>
          <p:cNvSpPr/>
          <p:nvPr>
            <p:custDataLst>
              <p:tags r:id="rId4"/>
            </p:custDataLst>
          </p:nvPr>
        </p:nvSpPr>
        <p:spPr>
          <a:xfrm>
            <a:off x="10167432" y="9129397"/>
            <a:ext cx="1831088" cy="713757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0">
                <a:moveTo>
                  <a:pt x="0" y="0"/>
                </a:moveTo>
                <a:lnTo>
                  <a:pt x="1726643" y="0"/>
                </a:lnTo>
                <a:lnTo>
                  <a:pt x="1828800" y="457200"/>
                </a:lnTo>
                <a:lnTo>
                  <a:pt x="1726643" y="914400"/>
                </a:lnTo>
                <a:lnTo>
                  <a:pt x="0" y="9144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srgbClr val="000000"/>
                </a:solidFill>
              </a:rPr>
              <a:t>Этап завершен</a:t>
            </a:r>
          </a:p>
        </p:txBody>
      </p:sp>
      <p:grpSp>
        <p:nvGrpSpPr>
          <p:cNvPr id="67" name="Google Shape;434;p10"/>
          <p:cNvGrpSpPr/>
          <p:nvPr/>
        </p:nvGrpSpPr>
        <p:grpSpPr>
          <a:xfrm>
            <a:off x="16154400" y="212758"/>
            <a:ext cx="1845716" cy="1444024"/>
            <a:chOff x="76672" y="275970"/>
            <a:chExt cx="1978920" cy="1440868"/>
          </a:xfrm>
        </p:grpSpPr>
        <p:sp>
          <p:nvSpPr>
            <p:cNvPr id="68" name="Google Shape;435;p10"/>
            <p:cNvSpPr/>
            <p:nvPr/>
          </p:nvSpPr>
          <p:spPr>
            <a:xfrm>
              <a:off x="461458" y="275970"/>
              <a:ext cx="1177560" cy="997920"/>
            </a:xfrm>
            <a:prstGeom prst="rect">
              <a:avLst/>
            </a:prstGeom>
            <a:blipFill rotWithShape="1">
              <a:blip r:embed="rId1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36;p10"/>
            <p:cNvSpPr/>
            <p:nvPr/>
          </p:nvSpPr>
          <p:spPr>
            <a:xfrm>
              <a:off x="76672" y="1276917"/>
              <a:ext cx="1978920" cy="439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0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174"/>
                </a:buClr>
                <a:buSzPts val="700"/>
                <a:buFont typeface="Arial"/>
                <a:buNone/>
              </a:pPr>
              <a:r>
                <a:rPr lang="ru-RU" sz="900" b="1" i="1" u="none" strike="noStrike" cap="none" dirty="0">
                  <a:solidFill>
                    <a:srgbClr val="003174"/>
                  </a:solidFill>
                  <a:latin typeface="Arial"/>
                  <a:ea typeface="Arial"/>
                  <a:cs typeface="Arial"/>
                  <a:sym typeface="Arial"/>
                </a:rPr>
                <a:t>Региональный центр компетенций</a:t>
              </a:r>
              <a:endParaRPr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19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2"/>
          <p:cNvSpPr/>
          <p:nvPr/>
        </p:nvSpPr>
        <p:spPr>
          <a:xfrm>
            <a:off x="0" y="0"/>
            <a:ext cx="18288000" cy="1869541"/>
          </a:xfrm>
          <a:prstGeom prst="rect">
            <a:avLst/>
          </a:prstGeom>
          <a:solidFill>
            <a:srgbClr val="1C2120"/>
          </a:solidFill>
        </p:spPr>
      </p:sp>
      <p:pic>
        <p:nvPicPr>
          <p:cNvPr id="4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8524" y="212705"/>
            <a:ext cx="2718827" cy="1444024"/>
          </a:xfrm>
          <a:prstGeom prst="rect">
            <a:avLst/>
          </a:prstGeom>
        </p:spPr>
      </p:pic>
      <p:grpSp>
        <p:nvGrpSpPr>
          <p:cNvPr id="42" name="Google Shape;434;p10"/>
          <p:cNvGrpSpPr/>
          <p:nvPr/>
        </p:nvGrpSpPr>
        <p:grpSpPr>
          <a:xfrm>
            <a:off x="16154400" y="212758"/>
            <a:ext cx="1845716" cy="1444024"/>
            <a:chOff x="76672" y="275970"/>
            <a:chExt cx="1978920" cy="1440868"/>
          </a:xfrm>
        </p:grpSpPr>
        <p:sp>
          <p:nvSpPr>
            <p:cNvPr id="43" name="Google Shape;435;p10"/>
            <p:cNvSpPr/>
            <p:nvPr/>
          </p:nvSpPr>
          <p:spPr>
            <a:xfrm>
              <a:off x="461458" y="275970"/>
              <a:ext cx="1177560" cy="99792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36;p10"/>
            <p:cNvSpPr/>
            <p:nvPr/>
          </p:nvSpPr>
          <p:spPr>
            <a:xfrm>
              <a:off x="76672" y="1276917"/>
              <a:ext cx="1978920" cy="439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0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174"/>
                </a:buClr>
                <a:buSzPts val="700"/>
                <a:buFont typeface="Arial"/>
                <a:buNone/>
              </a:pPr>
              <a:r>
                <a:rPr lang="ru-RU" sz="900" b="1" i="1" u="none" strike="noStrike" cap="none" dirty="0">
                  <a:solidFill>
                    <a:srgbClr val="003174"/>
                  </a:solidFill>
                  <a:latin typeface="Arial"/>
                  <a:ea typeface="Arial"/>
                  <a:cs typeface="Arial"/>
                  <a:sym typeface="Arial"/>
                </a:rPr>
                <a:t>Региональный центр компетенций</a:t>
              </a:r>
              <a:endParaRPr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3"/>
          <p:cNvSpPr txBox="1">
            <a:spLocks noGrp="1"/>
          </p:cNvSpPr>
          <p:nvPr>
            <p:ph type="title"/>
          </p:nvPr>
        </p:nvSpPr>
        <p:spPr>
          <a:xfrm>
            <a:off x="4760321" y="195126"/>
            <a:ext cx="9989994" cy="149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/>
          <a:p>
            <a:pPr algn="ctr">
              <a:lnSpc>
                <a:spcPts val="5040"/>
              </a:lnSpc>
            </a:pPr>
            <a:r>
              <a:rPr lang="ru-RU" sz="5400" b="1" kern="1200" dirty="0">
                <a:solidFill>
                  <a:srgbClr val="F2EFEB"/>
                </a:solidFill>
                <a:latin typeface="Gubia" pitchFamily="50" charset="-52"/>
                <a:ea typeface="+mn-ea"/>
                <a:cs typeface="Gubia" pitchFamily="50" charset="-52"/>
              </a:rPr>
              <a:t>Рабочая группа проекта</a:t>
            </a:r>
            <a:endParaRPr sz="5400" b="1" kern="1200" dirty="0">
              <a:solidFill>
                <a:srgbClr val="F2EFEB"/>
              </a:solidFill>
              <a:latin typeface="Gubia" pitchFamily="50" charset="-52"/>
              <a:ea typeface="+mn-ea"/>
              <a:cs typeface="Gubia" pitchFamily="50" charset="-52"/>
            </a:endParaRPr>
          </a:p>
        </p:txBody>
      </p:sp>
      <p:sp>
        <p:nvSpPr>
          <p:cNvPr id="278" name="Google Shape;278;p3"/>
          <p:cNvSpPr/>
          <p:nvPr/>
        </p:nvSpPr>
        <p:spPr>
          <a:xfrm>
            <a:off x="172593" y="1881955"/>
            <a:ext cx="17927302" cy="344683"/>
          </a:xfrm>
          <a:prstGeom prst="leftRightArrow">
            <a:avLst>
              <a:gd name="adj1" fmla="val 100000"/>
              <a:gd name="adj2" fmla="val 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0" tIns="0" rIns="0" bIns="36550" anchor="b" anchorCtr="0">
            <a:spAutoFit/>
          </a:bodyPr>
          <a:lstStyle/>
          <a:p>
            <a:pPr indent="234922">
              <a:buClr>
                <a:srgbClr val="000000"/>
              </a:buClr>
              <a:buSzPts val="1000"/>
            </a:pPr>
            <a:r>
              <a:rPr lang="ru-RU" sz="2000" b="1" kern="0" dirty="0">
                <a:solidFill>
                  <a:srgbClr val="414142"/>
                </a:solidFill>
                <a:ea typeface="Arial"/>
                <a:cs typeface="Arial"/>
                <a:sym typeface="Arial"/>
              </a:rPr>
              <a:t>Руководство проекта </a:t>
            </a: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"/>
          <p:cNvSpPr/>
          <p:nvPr/>
        </p:nvSpPr>
        <p:spPr>
          <a:xfrm>
            <a:off x="183791" y="3836203"/>
            <a:ext cx="17927302" cy="344683"/>
          </a:xfrm>
          <a:prstGeom prst="leftRightArrow">
            <a:avLst>
              <a:gd name="adj1" fmla="val 100000"/>
              <a:gd name="adj2" fmla="val 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0" tIns="0" rIns="0" bIns="36550" anchor="b" anchorCtr="0">
            <a:spAutoFit/>
          </a:bodyPr>
          <a:lstStyle/>
          <a:p>
            <a:pPr indent="234922">
              <a:buClr>
                <a:srgbClr val="000000"/>
              </a:buClr>
              <a:buSzPts val="1000"/>
            </a:pPr>
            <a:r>
              <a:rPr lang="ru-RU" sz="2000" b="1" kern="0" dirty="0">
                <a:solidFill>
                  <a:srgbClr val="414142"/>
                </a:solidFill>
                <a:ea typeface="Arial"/>
                <a:cs typeface="Arial"/>
                <a:sym typeface="Arial"/>
              </a:rPr>
              <a:t>Рабочая группа (от Регионального Центра Компетенций)</a:t>
            </a: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"/>
          <p:cNvSpPr/>
          <p:nvPr/>
        </p:nvSpPr>
        <p:spPr>
          <a:xfrm>
            <a:off x="197993" y="5821187"/>
            <a:ext cx="17927302" cy="344683"/>
          </a:xfrm>
          <a:prstGeom prst="leftRightArrow">
            <a:avLst>
              <a:gd name="adj1" fmla="val 100000"/>
              <a:gd name="adj2" fmla="val 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0" tIns="0" rIns="0" bIns="36550" anchor="b" anchorCtr="0">
            <a:spAutoFit/>
          </a:bodyPr>
          <a:lstStyle/>
          <a:p>
            <a:pPr indent="234922">
              <a:buClr>
                <a:srgbClr val="000000"/>
              </a:buClr>
              <a:buSzPts val="1000"/>
            </a:pPr>
            <a:r>
              <a:rPr lang="ru-RU" sz="2000" b="1" kern="0" dirty="0">
                <a:solidFill>
                  <a:srgbClr val="414142"/>
                </a:solidFill>
                <a:ea typeface="Arial"/>
                <a:cs typeface="Arial"/>
                <a:sym typeface="Arial"/>
              </a:rPr>
              <a:t>Рабочая группа предприятия</a:t>
            </a: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"/>
          <p:cNvSpPr/>
          <p:nvPr/>
        </p:nvSpPr>
        <p:spPr>
          <a:xfrm>
            <a:off x="172593" y="1881933"/>
            <a:ext cx="17927302" cy="1834862"/>
          </a:xfrm>
          <a:prstGeom prst="rect">
            <a:avLst/>
          </a:prstGeom>
          <a:noFill/>
          <a:ln w="25400" cap="flat" cmpd="sng">
            <a:solidFill>
              <a:srgbClr val="366D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36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3"/>
          <p:cNvSpPr/>
          <p:nvPr/>
        </p:nvSpPr>
        <p:spPr>
          <a:xfrm>
            <a:off x="215006" y="4180886"/>
            <a:ext cx="17685864" cy="129614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82850" tIns="91400" rIns="182850" bIns="91400" anchor="ctr" anchorCtr="1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"/>
          <p:cNvSpPr/>
          <p:nvPr/>
        </p:nvSpPr>
        <p:spPr>
          <a:xfrm>
            <a:off x="183791" y="3836181"/>
            <a:ext cx="17927302" cy="1834862"/>
          </a:xfrm>
          <a:prstGeom prst="rect">
            <a:avLst/>
          </a:prstGeom>
          <a:noFill/>
          <a:ln w="25400" cap="flat" cmpd="sng">
            <a:solidFill>
              <a:srgbClr val="366D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36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"/>
          <p:cNvSpPr/>
          <p:nvPr/>
        </p:nvSpPr>
        <p:spPr>
          <a:xfrm>
            <a:off x="189609" y="5821165"/>
            <a:ext cx="17927302" cy="4261050"/>
          </a:xfrm>
          <a:prstGeom prst="rect">
            <a:avLst/>
          </a:prstGeom>
          <a:noFill/>
          <a:ln w="25400" cap="flat" cmpd="sng">
            <a:solidFill>
              <a:srgbClr val="366D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36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"/>
          <p:cNvSpPr txBox="1">
            <a:spLocks noGrp="1"/>
          </p:cNvSpPr>
          <p:nvPr>
            <p:ph type="sldNum" idx="12"/>
          </p:nvPr>
        </p:nvSpPr>
        <p:spPr>
          <a:xfrm>
            <a:off x="17233770" y="9388444"/>
            <a:ext cx="655088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fld id="{00000000-1234-1234-1234-123412341234}" type="slidenum">
              <a:rPr lang="ru-RU"/>
              <a:pPr/>
              <a:t>9</a:t>
            </a:fld>
            <a:endParaRPr dirty="0"/>
          </a:p>
        </p:txBody>
      </p:sp>
      <p:sp>
        <p:nvSpPr>
          <p:cNvPr id="286" name="Google Shape;286;p3"/>
          <p:cNvSpPr/>
          <p:nvPr/>
        </p:nvSpPr>
        <p:spPr>
          <a:xfrm>
            <a:off x="2069757" y="8505500"/>
            <a:ext cx="3617454" cy="115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7763066" y="8533520"/>
            <a:ext cx="3600004" cy="1263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3"/>
          <p:cNvPicPr preferRelativeResize="0"/>
          <p:nvPr/>
        </p:nvPicPr>
        <p:blipFill rotWithShape="1">
          <a:blip r:embed="rId5">
            <a:alphaModFix/>
          </a:blip>
          <a:srcRect l="18884"/>
          <a:stretch/>
        </p:blipFill>
        <p:spPr>
          <a:xfrm>
            <a:off x="1079105" y="2263494"/>
            <a:ext cx="1673282" cy="1378676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"/>
          <p:cNvSpPr/>
          <p:nvPr/>
        </p:nvSpPr>
        <p:spPr>
          <a:xfrm>
            <a:off x="2951313" y="2253667"/>
            <a:ext cx="4732734" cy="144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SzPts val="800"/>
              <a:buFont typeface="Arial"/>
              <a:buNone/>
            </a:pPr>
            <a:r>
              <a:rPr lang="ru-RU" sz="16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Куратор проекта</a:t>
            </a:r>
            <a:endParaRPr sz="12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SzPts val="800"/>
              <a:buFont typeface="Arial"/>
              <a:buNone/>
            </a:pPr>
            <a:r>
              <a:rPr lang="ru-RU" sz="16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Салахов Ленар Айдарович</a:t>
            </a:r>
            <a:endParaRPr sz="12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SzPts val="800"/>
              <a:buFont typeface="Arial"/>
              <a:buNone/>
            </a:pPr>
            <a:r>
              <a:rPr lang="ru-RU" sz="16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Генеральный директор ООО «АПК Камский»</a:t>
            </a:r>
            <a:endParaRPr sz="12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SzPts val="800"/>
              <a:buFont typeface="Arial"/>
              <a:buNone/>
            </a:pPr>
            <a:r>
              <a:rPr lang="ru-RU" sz="1600" u="sng" kern="0" dirty="0">
                <a:solidFill>
                  <a:srgbClr val="000000"/>
                </a:solidFill>
                <a:ea typeface="Arial"/>
                <a:cs typeface="Arial"/>
                <a:sym typeface="Arial"/>
                <a:hlinkClick r:id="rId6"/>
              </a:rPr>
              <a:t>salahov@apkkam.ru</a:t>
            </a:r>
            <a:endParaRPr sz="12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SzPts val="800"/>
              <a:buFont typeface="Arial"/>
              <a:buNone/>
            </a:pPr>
            <a:r>
              <a:rPr lang="ru-RU" sz="16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30-62-01, +7 917 850 26 82</a:t>
            </a:r>
            <a:r>
              <a:rPr lang="ru-RU" sz="1200" kern="0" dirty="0">
                <a:solidFill>
                  <a:srgbClr val="414142"/>
                </a:solidFill>
                <a:ea typeface="Arial"/>
                <a:cs typeface="Arial"/>
                <a:sym typeface="Arial"/>
              </a:rPr>
              <a:t> </a:t>
            </a:r>
            <a:r>
              <a:rPr lang="ru-RU" sz="1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  </a:t>
            </a: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3"/>
          <p:cNvSpPr/>
          <p:nvPr/>
        </p:nvSpPr>
        <p:spPr>
          <a:xfrm>
            <a:off x="10932278" y="2260343"/>
            <a:ext cx="5060000" cy="138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SzPts val="800"/>
              <a:buFont typeface="Arial"/>
              <a:buNone/>
            </a:pPr>
            <a:r>
              <a:rPr lang="ru-RU" sz="16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Руководитель проекта</a:t>
            </a: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SzPts val="800"/>
              <a:buFont typeface="Arial"/>
              <a:buNone/>
            </a:pPr>
            <a:r>
              <a:rPr lang="ru-RU" sz="16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Хабибуллина Гульназ Зиннуровна</a:t>
            </a:r>
            <a:endParaRPr sz="16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SzPts val="800"/>
              <a:buFont typeface="Arial"/>
              <a:buNone/>
            </a:pPr>
            <a:r>
              <a:rPr lang="ru-RU" sz="16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Директор по производству ООО «АПК Камский»</a:t>
            </a: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SzPts val="800"/>
              <a:buFont typeface="Arial"/>
              <a:buNone/>
            </a:pPr>
            <a:r>
              <a:rPr lang="ru-RU" sz="1600" u="sng" kern="0" dirty="0">
                <a:solidFill>
                  <a:srgbClr val="000000"/>
                </a:solidFill>
                <a:ea typeface="Arial"/>
                <a:cs typeface="Arial"/>
                <a:sym typeface="Arial"/>
                <a:hlinkClick r:id="rId7"/>
              </a:rPr>
              <a:t>gzhabibullina@apkkam.ru</a:t>
            </a:r>
            <a:endParaRPr sz="16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SzPts val="800"/>
              <a:buFont typeface="Arial"/>
              <a:buNone/>
            </a:pPr>
            <a:r>
              <a:rPr lang="ru-RU" sz="16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30-62-11,+7 917 867-47-27</a:t>
            </a: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3"/>
          <p:cNvPicPr preferRelativeResize="0"/>
          <p:nvPr/>
        </p:nvPicPr>
        <p:blipFill rotWithShape="1">
          <a:blip r:embed="rId8">
            <a:alphaModFix/>
          </a:blip>
          <a:srcRect l="18767"/>
          <a:stretch/>
        </p:blipFill>
        <p:spPr>
          <a:xfrm>
            <a:off x="8855968" y="2253667"/>
            <a:ext cx="1440160" cy="138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10286" y="4226384"/>
            <a:ext cx="1452996" cy="135308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"/>
          <p:cNvSpPr/>
          <p:nvPr/>
        </p:nvSpPr>
        <p:spPr>
          <a:xfrm>
            <a:off x="2464355" y="4135388"/>
            <a:ext cx="6103582" cy="1777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SzPts val="700"/>
              <a:buFont typeface="Arial"/>
              <a:buNone/>
            </a:pPr>
            <a:r>
              <a:rPr lang="ru-RU" sz="1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Начальник отдела оптимизации производственных процессов РЦК при КМ РТ</a:t>
            </a: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SzPts val="700"/>
              <a:buFont typeface="Arial"/>
              <a:buNone/>
            </a:pPr>
            <a:r>
              <a:rPr lang="ru-RU" sz="1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Махмутов Марат Муртазович</a:t>
            </a:r>
            <a:endParaRPr sz="14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SzPts val="700"/>
              <a:buFont typeface="Arial"/>
              <a:buNone/>
            </a:pPr>
            <a:r>
              <a:rPr lang="ru-RU" sz="1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РЦК-Татарстан – руководитель проекта</a:t>
            </a: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SzPts val="700"/>
              <a:buFont typeface="Arial"/>
              <a:buNone/>
            </a:pPr>
            <a:r>
              <a:rPr lang="ru-RU" sz="1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Marat.M.Mahmutov@tatar.ru</a:t>
            </a:r>
            <a:endParaRPr sz="14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SzPts val="700"/>
              <a:buFont typeface="Arial"/>
              <a:buNone/>
            </a:pPr>
            <a:r>
              <a:rPr lang="ru-RU" sz="1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+7 (962) 574-74-26</a:t>
            </a: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SzPts val="700"/>
              <a:buFont typeface="Arial"/>
              <a:buNone/>
            </a:pPr>
            <a:r>
              <a:rPr lang="ru-RU" sz="1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 </a:t>
            </a: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3"/>
          <p:cNvPicPr preferRelativeResize="0"/>
          <p:nvPr/>
        </p:nvPicPr>
        <p:blipFill rotWithShape="1">
          <a:blip r:embed="rId10">
            <a:alphaModFix/>
          </a:blip>
          <a:srcRect l="23242" t="25422" r="29559" b="51844"/>
          <a:stretch/>
        </p:blipFill>
        <p:spPr>
          <a:xfrm>
            <a:off x="9046007" y="4208235"/>
            <a:ext cx="1234514" cy="135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"/>
          <p:cNvSpPr/>
          <p:nvPr/>
        </p:nvSpPr>
        <p:spPr>
          <a:xfrm>
            <a:off x="10296128" y="3305053"/>
            <a:ext cx="6591300" cy="329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SzPts val="700"/>
              <a:buFont typeface="Arial"/>
              <a:buNone/>
            </a:pPr>
            <a:r>
              <a:rPr lang="ru-RU" sz="1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Ведущий специалист отдела оптимизации производственных процессов РЦК при КМ РТ</a:t>
            </a: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SzPts val="700"/>
              <a:buFont typeface="Arial"/>
              <a:buNone/>
            </a:pPr>
            <a:r>
              <a:rPr lang="ru-RU" sz="1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Савкин Максим Анатольевич</a:t>
            </a: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SzPts val="700"/>
              <a:buFont typeface="Arial"/>
              <a:buNone/>
            </a:pPr>
            <a:r>
              <a:rPr lang="ru-RU" sz="1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РЦК-Татарстан – Специалист</a:t>
            </a: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SzPts val="700"/>
              <a:buFont typeface="Arial"/>
              <a:buNone/>
            </a:pPr>
            <a:r>
              <a:rPr lang="ru-RU" sz="1400" u="sng" kern="0" dirty="0">
                <a:solidFill>
                  <a:srgbClr val="000000"/>
                </a:solidFill>
                <a:ea typeface="Arial"/>
                <a:cs typeface="Arial"/>
                <a:sym typeface="Arial"/>
                <a:hlinkClick r:id="rId11"/>
              </a:rPr>
              <a:t>Maksim.Savkin@tatar.ru</a:t>
            </a:r>
            <a:endParaRPr sz="14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SzPts val="700"/>
              <a:buFont typeface="Arial"/>
              <a:buNone/>
            </a:pPr>
            <a:r>
              <a:rPr lang="ru-RU" sz="1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+7 937 618-90-06</a:t>
            </a:r>
            <a:endParaRPr sz="2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26308" y="8236434"/>
            <a:ext cx="1473956" cy="113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5140" y="8236432"/>
            <a:ext cx="1530488" cy="113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336701" y="6183537"/>
            <a:ext cx="1473978" cy="1164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"/>
          <p:cNvPicPr preferRelativeResize="0"/>
          <p:nvPr/>
        </p:nvPicPr>
        <p:blipFill rotWithShape="1">
          <a:blip r:embed="rId15">
            <a:alphaModFix/>
          </a:blip>
          <a:srcRect l="17326" t="31960" r="16426" b="25330"/>
          <a:stretch/>
        </p:blipFill>
        <p:spPr>
          <a:xfrm>
            <a:off x="11731752" y="6218420"/>
            <a:ext cx="1012648" cy="116014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"/>
          <p:cNvSpPr/>
          <p:nvPr/>
        </p:nvSpPr>
        <p:spPr>
          <a:xfrm>
            <a:off x="159341" y="143284"/>
            <a:ext cx="18288000" cy="73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sz="36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"/>
          <p:cNvSpPr/>
          <p:nvPr/>
        </p:nvSpPr>
        <p:spPr>
          <a:xfrm>
            <a:off x="398724" y="839866"/>
            <a:ext cx="18288000" cy="98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spAutoFit/>
          </a:bodyPr>
          <a:lstStyle/>
          <a:p>
            <a:pPr>
              <a:buClr>
                <a:srgbClr val="000000"/>
              </a:buClr>
              <a:buSzPts val="2600"/>
              <a:buFont typeface="Arial"/>
              <a:buNone/>
            </a:pPr>
            <a:r>
              <a:rPr lang="ru-RU" sz="5200" b="1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	  			</a:t>
            </a:r>
            <a:endParaRPr sz="36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94704" y="6219003"/>
            <a:ext cx="1520924" cy="114351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7" name="Google Shape;307;p3"/>
          <p:cNvGraphicFramePr/>
          <p:nvPr/>
        </p:nvGraphicFramePr>
        <p:xfrm>
          <a:off x="2658364" y="6227598"/>
          <a:ext cx="3255700" cy="156552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5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651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Участник рабочей группы – эксперт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Муртазин Р.А.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Начальник ПЭО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ramurtazin@apkkam.ru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30-62-27, +7 937 584-23-43</a:t>
                      </a:r>
                      <a:endParaRPr sz="2800" u="none" strike="noStrike" cap="none" dirty="0"/>
                    </a:p>
                  </a:txBody>
                  <a:tcPr marL="228600" marR="22860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08" name="Google Shape;308;p3"/>
          <p:cNvGraphicFramePr/>
          <p:nvPr/>
        </p:nvGraphicFramePr>
        <p:xfrm>
          <a:off x="8143376" y="6219379"/>
          <a:ext cx="3255700" cy="130460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5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042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Участник рабочей группы – эксперт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Сулейманова А.Н.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Директор по качеству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sng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17"/>
                        </a:rPr>
                        <a:t>ansuleimanova@apkkam.ru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28600" marR="22860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09" name="Google Shape;309;p3"/>
          <p:cNvGraphicFramePr/>
          <p:nvPr/>
        </p:nvGraphicFramePr>
        <p:xfrm>
          <a:off x="12973268" y="6210264"/>
          <a:ext cx="3255700" cy="156552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5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651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Участник рабочей группы – эксперт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Павлова Т.А.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Руководитель службы охраны труда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sng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18"/>
                        </a:rPr>
                        <a:t>tapavlova@apkkam.ru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28600" marR="22860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10" name="Google Shape;310;p3"/>
          <p:cNvGraphicFramePr/>
          <p:nvPr/>
        </p:nvGraphicFramePr>
        <p:xfrm>
          <a:off x="2630518" y="8242125"/>
          <a:ext cx="3255700" cy="130460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5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042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Участник рабочей группы – эксперт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Шакиров Л.Ф.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Технический директор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sng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19"/>
                        </a:rPr>
                        <a:t>lshakirov@apkkam.ru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28600" marR="22860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11" name="Google Shape;311;p3"/>
          <p:cNvGraphicFramePr/>
          <p:nvPr/>
        </p:nvGraphicFramePr>
        <p:xfrm>
          <a:off x="8143376" y="8236432"/>
          <a:ext cx="3255700" cy="156552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5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651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Участник рабочей группы - эксперт 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Газетдинов Ф.Ф.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Директор по персоналу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sng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20"/>
                        </a:rPr>
                        <a:t>ffgazetdinov@apkkam.ru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30-62-02, +7 987 400 86 18</a:t>
                      </a:r>
                      <a:endParaRPr sz="2800" u="none" strike="noStrike" cap="none" dirty="0"/>
                    </a:p>
                  </a:txBody>
                  <a:tcPr marL="228600" marR="22860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312" name="Google Shape;312;p3"/>
          <p:cNvPicPr preferRelativeResize="0"/>
          <p:nvPr/>
        </p:nvPicPr>
        <p:blipFill rotWithShape="1">
          <a:blip r:embed="rId21">
            <a:alphaModFix/>
          </a:blip>
          <a:srcRect l="14596" t="20352" r="15218" b="50984"/>
          <a:stretch/>
        </p:blipFill>
        <p:spPr>
          <a:xfrm>
            <a:off x="11723707" y="8243050"/>
            <a:ext cx="1249562" cy="123988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3" name="Google Shape;313;p3"/>
          <p:cNvGraphicFramePr/>
          <p:nvPr/>
        </p:nvGraphicFramePr>
        <p:xfrm>
          <a:off x="12973268" y="8226971"/>
          <a:ext cx="3255700" cy="130460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5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042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Участник рабочей группы – эксперт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Муталлапова А.К.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Начальник ПДО</a:t>
                      </a:r>
                      <a:endParaRPr sz="2800" u="none" strike="noStrike" cap="none" dirty="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600" u="sng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22"/>
                        </a:rPr>
                        <a:t>akmutallapova@apkkam.ru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28600" marR="22860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56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R">
  <a:themeElements>
    <a:clrScheme name="Другая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A96D2"/>
      </a:accent1>
      <a:accent2>
        <a:srgbClr val="EEACBD"/>
      </a:accent2>
      <a:accent3>
        <a:srgbClr val="F8DDB8"/>
      </a:accent3>
      <a:accent4>
        <a:srgbClr val="F9EDA5"/>
      </a:accent4>
      <a:accent5>
        <a:srgbClr val="B7E0BC"/>
      </a:accent5>
      <a:accent6>
        <a:srgbClr val="DAEAF6"/>
      </a:accent6>
      <a:hlink>
        <a:srgbClr val="024089"/>
      </a:hlink>
      <a:folHlink>
        <a:srgbClr val="800E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R">
  <a:themeElements>
    <a:clrScheme name="Другая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A96D2"/>
      </a:accent1>
      <a:accent2>
        <a:srgbClr val="EEACBD"/>
      </a:accent2>
      <a:accent3>
        <a:srgbClr val="F8DDB8"/>
      </a:accent3>
      <a:accent4>
        <a:srgbClr val="F9EDA5"/>
      </a:accent4>
      <a:accent5>
        <a:srgbClr val="B7E0BC"/>
      </a:accent5>
      <a:accent6>
        <a:srgbClr val="DAEAF6"/>
      </a:accent6>
      <a:hlink>
        <a:srgbClr val="024089"/>
      </a:hlink>
      <a:folHlink>
        <a:srgbClr val="800E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17823</TotalTime>
  <Words>819</Words>
  <Application>Microsoft Office PowerPoint</Application>
  <PresentationFormat>Произвольный</PresentationFormat>
  <Paragraphs>242</Paragraphs>
  <Slides>19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Gubia</vt:lpstr>
      <vt:lpstr>Calibri</vt:lpstr>
      <vt:lpstr>PT Sans</vt:lpstr>
      <vt:lpstr>Arial</vt:lpstr>
      <vt:lpstr>Office Theme</vt:lpstr>
      <vt:lpstr>AR</vt:lpstr>
      <vt:lpstr>1_AR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Рабочая группа проекта</vt:lpstr>
      <vt:lpstr>Рабочая группа проекта</vt:lpstr>
      <vt:lpstr>Презентация PowerPoint</vt:lpstr>
      <vt:lpstr>Презентация PowerPoint</vt:lpstr>
      <vt:lpstr>Эталонный участок в потоке, реализация мероприятий: Разработан стандарт рабочего места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Employee Onboarding</dc:title>
  <dc:creator>Колпаков Илья Андреевич</dc:creator>
  <cp:lastModifiedBy>Салахов Ленар Айдарович</cp:lastModifiedBy>
  <cp:revision>108</cp:revision>
  <dcterms:created xsi:type="dcterms:W3CDTF">2006-08-16T00:00:00Z</dcterms:created>
  <dcterms:modified xsi:type="dcterms:W3CDTF">2020-02-12T08:04:59Z</dcterms:modified>
  <dc:identifier>DADdM65O1MI</dc:identifier>
</cp:coreProperties>
</file>